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 anchor="b">
            <a:normAutofit/>
          </a:bodyPr>
          <a:lstStyle>
            <a:lvl1pPr marL="0" algn="r">
              <a:defRPr sz="48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128" y="3267456"/>
            <a:ext cx="74066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 anchor="t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16744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4800600" y="216521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 lIns="9144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1080" y="6514568"/>
            <a:ext cx="464288" cy="274320"/>
          </a:xfrm>
        </p:spPr>
        <p:txBody>
          <a:bodyPr/>
          <a:lstStyle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392" y="1424588"/>
            <a:ext cx="800100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057552" y="1057656"/>
            <a:ext cx="3749040" cy="9144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5562600" y="6513670"/>
            <a:ext cx="3002280" cy="274320"/>
          </a:xfrm>
        </p:spPr>
        <p:txBody>
          <a:bodyPr vert="horz" rtlCol="0"/>
          <a:lstStyle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xfrm>
            <a:off x="8638952" y="6513670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1600200" y="6513670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 anchor="b"/>
          <a:lstStyle>
            <a:lvl1pPr marL="0" algn="r">
              <a:buNone/>
              <a:defRPr sz="20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  <a:extLst/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62600" y="6509004"/>
            <a:ext cx="3002280" cy="274320"/>
          </a:xfrm>
        </p:spPr>
        <p:txBody>
          <a:bodyPr vert="horz" rtlCol="0"/>
          <a:lstStyle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8638952" y="6509004"/>
            <a:ext cx="464288" cy="274320"/>
          </a:xfrm>
        </p:spPr>
        <p:txBody>
          <a:bodyPr vert="horz" rtlCol="0"/>
          <a:lstStyle>
            <a:lvl1pPr>
              <a:defRPr>
                <a:solidFill>
                  <a:schemeClr val="tx2">
                    <a:shade val="90000"/>
                  </a:schemeClr>
                </a:solidFill>
              </a:defRPr>
            </a:lvl1pPr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600200" y="6509004"/>
            <a:ext cx="3907464" cy="274320"/>
          </a:xfrm>
        </p:spPr>
        <p:txBody>
          <a:bodyPr vert="horz"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Diagonal Corner Rectangle 6"/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2264" cy="274320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2280" cy="274320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</a:defRPr>
            </a:lvl1pPr>
            <a:extLst/>
          </a:lstStyle>
          <a:p>
            <a:fld id="{8A2F8BAB-E2BD-453F-96E6-571B579871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38952" y="6514568"/>
            <a:ext cx="464288" cy="274320"/>
          </a:xfrm>
          <a:prstGeom prst="rect">
            <a:avLst/>
          </a:prstGeom>
        </p:spPr>
        <p:txBody>
          <a:bodyPr anchor="ctr"/>
          <a:lstStyle>
            <a:lvl1pPr algn="r" eaLnBrk="1" latinLnBrk="0" hangingPunct="1">
              <a:defRPr kumimoji="0" sz="1600">
                <a:solidFill>
                  <a:schemeClr val="tx2">
                    <a:shade val="90000"/>
                  </a:schemeClr>
                </a:solidFill>
                <a:effectLst/>
              </a:defRPr>
            </a:lvl1pPr>
            <a:extLst/>
          </a:lstStyle>
          <a:p>
            <a:fld id="{235792A6-64AF-49C4-82A1-1FA327E21E03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46237"/>
            <a:ext cx="8229600" cy="452628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54864" algn="r" rtl="0" eaLnBrk="1" latinLnBrk="0" hangingPunct="1">
        <a:spcBef>
          <a:spcPct val="0"/>
        </a:spcBef>
        <a:buNone/>
        <a:defRPr kumimoji="0" sz="4600" kern="1200">
          <a:solidFill>
            <a:schemeClr val="tx2">
              <a:tint val="100000"/>
              <a:shade val="90000"/>
              <a:satMod val="250000"/>
              <a:alpha val="100000"/>
            </a:schemeClr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92100" indent="-292100" algn="l" rtl="0" eaLnBrk="1" latinLnBrk="0" hangingPunct="1">
        <a:spcBef>
          <a:spcPts val="0"/>
        </a:spcBef>
        <a:buClr>
          <a:schemeClr val="accent1"/>
        </a:buClr>
        <a:buSzPct val="70000"/>
        <a:buFont typeface="Wingdings 2"/>
        <a:buChar char="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rtl="0" eaLnBrk="1" latinLnBrk="0" hangingPunct="1">
        <a:spcBef>
          <a:spcPts val="400"/>
        </a:spcBef>
        <a:buClr>
          <a:schemeClr val="accent2"/>
        </a:buClr>
        <a:buSzPct val="90000"/>
        <a:buFontTx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192024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rtl="0" eaLnBrk="1" latinLnBrk="0" hangingPunct="1">
        <a:spcBef>
          <a:spcPts val="400"/>
        </a:spcBef>
        <a:buClr>
          <a:schemeClr val="accent3"/>
        </a:buClr>
        <a:buSzPct val="100000"/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ASSIGNMENT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#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3962400"/>
            <a:ext cx="5943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CHAPTER # </a:t>
            </a:r>
            <a:r>
              <a:rPr lang="en-US" dirty="0" smtClean="0"/>
              <a:t>1    “Topics”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1) Nested Quantifiers</a:t>
            </a:r>
          </a:p>
          <a:p>
            <a:r>
              <a:rPr lang="en-US" dirty="0"/>
              <a:t>2) Normal form </a:t>
            </a:r>
          </a:p>
          <a:p>
            <a:r>
              <a:rPr lang="en-US" dirty="0"/>
              <a:t>     2.1  Conjunction NF</a:t>
            </a:r>
          </a:p>
          <a:p>
            <a:r>
              <a:rPr lang="en-US" dirty="0"/>
              <a:t>     2.2  Disjunction NF</a:t>
            </a:r>
          </a:p>
          <a:p>
            <a:r>
              <a:rPr lang="en-US" dirty="0"/>
              <a:t>3)Resolution Principal</a:t>
            </a:r>
          </a:p>
          <a:p>
            <a:r>
              <a:rPr lang="en-US" dirty="0"/>
              <a:t>4) Rules of Inference "For Quantified Statements"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84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D1DE61E-6EF9-4A76-BC02-5600CBF72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4041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14925B3-5639-4553-A40F-C64AB20C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41914"/>
            <a:ext cx="9144000" cy="28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55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05E3841-C3E1-4D7D-A2DF-159B2DB29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5" y="304800"/>
            <a:ext cx="8721470" cy="48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51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0F12261-27FC-4E14-8D07-A4607DAC1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1" y="246822"/>
            <a:ext cx="8935278" cy="602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7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80C707F-CCE8-41B2-9476-039D4807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4" y="0"/>
            <a:ext cx="8211119" cy="68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6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="" xmlns:a16="http://schemas.microsoft.com/office/drawing/2014/main" id="{1E91AB56-3DDA-4B7D-8983-E3264E215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Literals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="" xmlns:a16="http://schemas.microsoft.com/office/drawing/2014/main" id="{F5DDE037-C1C7-4285-8477-EB39E598EF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1218724"/>
            <a:ext cx="6172200" cy="493776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literal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either an atomic proposition or the negation of an atomic proposition, i.e., for all propositional variables P, 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and ¬P are literals.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is a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literal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¬P is a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literal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0486" name="Slide Number Placeholder 10">
            <a:extLst>
              <a:ext uri="{FF2B5EF4-FFF2-40B4-BE49-F238E27FC236}">
                <a16:creationId xmlns="" xmlns:a16="http://schemas.microsoft.com/office/drawing/2014/main" id="{BAD9EF41-4E00-43E4-B8D1-6153691B3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1pPr>
            <a:lvl2pPr marL="668655" indent="-257175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2pPr>
            <a:lvl3pPr marL="1028700" indent="-205740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3pPr>
            <a:lvl4pPr marL="1440180" indent="-205740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4pPr>
            <a:lvl5pPr marL="1851660" indent="-205740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5pPr>
            <a:lvl6pPr marL="226314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6pPr>
            <a:lvl7pPr marL="267462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7pPr>
            <a:lvl8pPr marL="308610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8pPr>
            <a:lvl9pPr marL="349758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9pPr>
          </a:lstStyle>
          <a:p>
            <a:pPr eaLnBrk="1" hangingPunct="1"/>
            <a:fld id="{B85CC2BC-0289-4D6C-9695-FC51874A22D2}" type="slidenum">
              <a:rPr lang="en-US" altLang="en-US" sz="144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14</a:t>
            </a:fld>
            <a:endParaRPr lang="en-US" altLang="en-US" sz="144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4383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="" xmlns:a16="http://schemas.microsoft.com/office/drawing/2014/main" id="{BF7707D6-E5B4-404B-86B8-EEBB7D438F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Clauses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="" xmlns:a16="http://schemas.microsoft.com/office/drawing/2014/main" id="{8E8EB124-976F-41F7-A7A6-11D5E1D2EF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1783715"/>
            <a:ext cx="6172200" cy="493776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clause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disjunction of literals. 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: B∨¬C∨¬D,                Being ∨ ¬B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eing, ...</a:t>
            </a:r>
          </a:p>
          <a:p>
            <a:pPr marL="457200" lvl="1" indent="0" eaLnBrk="1" hangingPunct="1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clause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clause that contains only a single literal.</a:t>
            </a: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B,¬C are unit clauses, </a:t>
            </a: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B ∨ ¬C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isn’t</a:t>
            </a:r>
          </a:p>
          <a:p>
            <a:pPr marL="457200" lvl="1" indent="0" eaLnBrk="1" hangingPunct="1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empty clause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does not contain literals</a:t>
            </a:r>
          </a:p>
        </p:txBody>
      </p:sp>
      <p:sp>
        <p:nvSpPr>
          <p:cNvPr id="21510" name="Slide Number Placeholder 10">
            <a:extLst>
              <a:ext uri="{FF2B5EF4-FFF2-40B4-BE49-F238E27FC236}">
                <a16:creationId xmlns="" xmlns:a16="http://schemas.microsoft.com/office/drawing/2014/main" id="{43700DF9-F55C-441F-ACF2-58B28CE0B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1pPr>
            <a:lvl2pPr marL="668655" indent="-257175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2pPr>
            <a:lvl3pPr marL="1028700" indent="-205740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3pPr>
            <a:lvl4pPr marL="1440180" indent="-205740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4pPr>
            <a:lvl5pPr marL="1851660" indent="-205740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5pPr>
            <a:lvl6pPr marL="226314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6pPr>
            <a:lvl7pPr marL="267462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7pPr>
            <a:lvl8pPr marL="308610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8pPr>
            <a:lvl9pPr marL="349758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9pPr>
          </a:lstStyle>
          <a:p>
            <a:pPr eaLnBrk="1" hangingPunct="1"/>
            <a:fld id="{724B4601-31D5-4045-B1F1-B5AF58F91066}" type="slidenum">
              <a:rPr lang="en-US" altLang="en-US" sz="144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15</a:t>
            </a:fld>
            <a:endParaRPr lang="en-US" altLang="en-US" sz="144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0453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85021AA-3A40-47E0-B23F-27F51B719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83" y="1133964"/>
            <a:ext cx="7515225" cy="2059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B68E9D4-27D9-4F13-94AC-FDB3E32D2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12" y="204838"/>
            <a:ext cx="1692480" cy="692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28CAE1-D773-4E4F-9B2A-2FE5E548B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12" y="3517625"/>
            <a:ext cx="1692480" cy="4393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B170941-19F5-4EFD-A57C-BD6084CFD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83" y="4187970"/>
            <a:ext cx="751522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28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="" xmlns:a16="http://schemas.microsoft.com/office/drawing/2014/main" id="{1BB1139E-061B-4D06-9070-DE2FC8CD2D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Conjunctive Normal Form (CNF)</a:t>
            </a:r>
          </a:p>
        </p:txBody>
      </p:sp>
      <p:sp>
        <p:nvSpPr>
          <p:cNvPr id="22531" name="Rectangle 2">
            <a:extLst>
              <a:ext uri="{FF2B5EF4-FFF2-40B4-BE49-F238E27FC236}">
                <a16:creationId xmlns="" xmlns:a16="http://schemas.microsoft.com/office/drawing/2014/main" id="{1952B38B-D147-4344-B4D2-5AC0D04664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1783715"/>
            <a:ext cx="6172200" cy="493776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proposition is in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conjunctive normal form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(CNF) if it is a (finite) conjunction of clauses. </a:t>
            </a:r>
          </a:p>
          <a:p>
            <a:pPr marL="0" indent="0" eaLnBrk="1" hangingPunct="1"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: (A∨¬B) ∧ (B ∨¬C ∨¬D),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¬A ∧ B,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A ∧ (B ∨ C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∨¬D), ...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34" name="Slide Number Placeholder 10">
            <a:extLst>
              <a:ext uri="{FF2B5EF4-FFF2-40B4-BE49-F238E27FC236}">
                <a16:creationId xmlns="" xmlns:a16="http://schemas.microsoft.com/office/drawing/2014/main" id="{8878643B-484F-444B-8FB4-3595EF02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1pPr>
            <a:lvl2pPr marL="668655" indent="-257175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2pPr>
            <a:lvl3pPr marL="1028700" indent="-205740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3pPr>
            <a:lvl4pPr marL="1440180" indent="-205740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4pPr>
            <a:lvl5pPr marL="1851660" indent="-205740" eaLnBrk="0" hangingPunct="0"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5pPr>
            <a:lvl6pPr marL="226314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6pPr>
            <a:lvl7pPr marL="267462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7pPr>
            <a:lvl8pPr marL="308610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8pPr>
            <a:lvl9pPr marL="3497580" indent="-205740" algn="ctr" eaLnBrk="0" fontAlgn="base" hangingPunct="0">
              <a:spcBef>
                <a:spcPct val="0"/>
              </a:spcBef>
              <a:spcAft>
                <a:spcPct val="0"/>
              </a:spcAft>
              <a:defRPr sz="2880">
                <a:solidFill>
                  <a:srgbClr val="000000"/>
                </a:solidFill>
                <a:latin typeface="Gill Sans" pitchFamily="-124" charset="0"/>
                <a:cs typeface="Gill Sans" pitchFamily="-124" charset="0"/>
                <a:sym typeface="Gill Sans" pitchFamily="-124" charset="0"/>
              </a:defRPr>
            </a:lvl9pPr>
          </a:lstStyle>
          <a:p>
            <a:pPr eaLnBrk="1" hangingPunct="1"/>
            <a:fld id="{39F15B88-3F9B-4C19-96EC-5565DB888008}" type="slidenum">
              <a:rPr lang="en-US" altLang="en-US" sz="144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eaLnBrk="1" hangingPunct="1"/>
              <a:t>17</a:t>
            </a:fld>
            <a:endParaRPr lang="en-US" altLang="en-US" sz="144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37379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="" xmlns:a16="http://schemas.microsoft.com/office/drawing/2014/main" id="{DFC44D9F-8B70-4322-856E-1C0B37E4D8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Conversion to CNF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="" xmlns:a16="http://schemas.microsoft.com/office/drawing/2014/main" id="{4C4DF54C-3CAA-405D-99A3-42DD1DD57F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1554639"/>
            <a:ext cx="6172200" cy="4937760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implementing the conversion to a CNF is based on the tautologies about logical equivalence (or double implication):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double-negation law (i.e. elimination of ¬¬)</a:t>
            </a:r>
            <a:b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 Morgan’s laws</a:t>
            </a:r>
            <a:b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distributive laws</a:t>
            </a:r>
            <a:b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elimination of → and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↔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(see the next slide)</a:t>
            </a:r>
          </a:p>
        </p:txBody>
      </p:sp>
    </p:spTree>
    <p:extLst>
      <p:ext uri="{BB962C8B-B14F-4D97-AF65-F5344CB8AC3E}">
        <p14:creationId xmlns:p14="http://schemas.microsoft.com/office/powerpoint/2010/main" val="308692425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="" xmlns:a16="http://schemas.microsoft.com/office/drawing/2014/main" id="{973364E8-26C5-4985-A0A3-8328A4F8C8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Conversion to CNF Basic Tautologies </a:t>
            </a:r>
          </a:p>
        </p:txBody>
      </p:sp>
      <p:sp>
        <p:nvSpPr>
          <p:cNvPr id="25603" name="Rectangle 2">
            <a:extLst>
              <a:ext uri="{FF2B5EF4-FFF2-40B4-BE49-F238E27FC236}">
                <a16:creationId xmlns="" xmlns:a16="http://schemas.microsoft.com/office/drawing/2014/main" id="{C567B45D-0F5A-48E6-B2EE-0C5E35D235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85900" y="1690688"/>
            <a:ext cx="6172200" cy="4937760"/>
          </a:xfrm>
        </p:spPr>
        <p:txBody>
          <a:bodyPr/>
          <a:lstStyle/>
          <a:p>
            <a:pPr marL="525780" indent="-338614"/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¬(¬α)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=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α      </a:t>
            </a: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double-negation elimination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</a:p>
          <a:p>
            <a:pPr marL="525780" indent="-338614">
              <a:buNone/>
            </a:pP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en-US" sz="21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5780" indent="-338614">
              <a:lnSpc>
                <a:spcPct val="70000"/>
              </a:lnSpc>
            </a:pP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¬(α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∧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β)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=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(¬α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¬β) </a:t>
            </a: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Morgan’s Law for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 ∧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</a:p>
          <a:p>
            <a:pPr marL="525780" indent="-338614">
              <a:lnSpc>
                <a:spcPct val="70000"/>
              </a:lnSpc>
              <a:buNone/>
            </a:pP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en-US" sz="21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5780" indent="-338614">
              <a:lnSpc>
                <a:spcPct val="70000"/>
              </a:lnSpc>
            </a:pP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¬(α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β)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=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(¬α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∧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¬β) </a:t>
            </a: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Morgan’s Law for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 ∨ </a:t>
            </a:r>
            <a:endParaRPr lang="en-US" altLang="en-US" sz="21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7166" indent="0">
              <a:lnSpc>
                <a:spcPct val="70000"/>
              </a:lnSpc>
              <a:buNone/>
            </a:pP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</a:p>
          <a:p>
            <a:pPr marL="525780" indent="-338614">
              <a:lnSpc>
                <a:spcPct val="70000"/>
              </a:lnSpc>
              <a:buNone/>
            </a:pP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∧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(β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γ))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=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((α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∧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β)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∧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γ)) </a:t>
            </a: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distributivity of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 ∧ </a:t>
            </a: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 ∨ </a:t>
            </a:r>
            <a:endParaRPr lang="en-US" altLang="en-US" sz="21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5780" indent="-338614">
              <a:lnSpc>
                <a:spcPct val="70000"/>
              </a:lnSpc>
              <a:buNone/>
            </a:pP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(α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(β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∧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γ))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=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((α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β)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∧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γ)) </a:t>
            </a: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distributivity of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 ∨ </a:t>
            </a: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 ∧ </a:t>
            </a:r>
            <a:endParaRPr lang="en-US" altLang="en-US" sz="21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5780" indent="-338614">
              <a:lnSpc>
                <a:spcPct val="70000"/>
              </a:lnSpc>
              <a:buNone/>
            </a:pP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(α →β)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=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(¬α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β)                                     →</a:t>
            </a: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-elimination</a:t>
            </a:r>
          </a:p>
          <a:p>
            <a:pPr marL="525780" indent="-338614">
              <a:lnSpc>
                <a:spcPct val="70000"/>
              </a:lnSpc>
            </a:pP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(α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↔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β)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=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((α →β)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∧</a:t>
            </a:r>
            <a:r>
              <a:rPr lang="en-US" altLang="en-US" sz="2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(β →α))                        </a:t>
            </a:r>
            <a:r>
              <a:rPr lang="en-US" altLang="en-US" sz="2160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↔</a:t>
            </a:r>
            <a:r>
              <a:rPr lang="en-US" altLang="en-US" sz="216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-elimination</a:t>
            </a:r>
          </a:p>
        </p:txBody>
      </p:sp>
    </p:spTree>
    <p:extLst>
      <p:ext uri="{BB962C8B-B14F-4D97-AF65-F5344CB8AC3E}">
        <p14:creationId xmlns:p14="http://schemas.microsoft.com/office/powerpoint/2010/main" val="347707449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="" xmlns:a16="http://schemas.microsoft.com/office/drawing/2014/main" id="{378D06BD-719F-4F79-9F74-B624500AF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62" y="324678"/>
            <a:ext cx="6633569" cy="619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14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="" xmlns:a16="http://schemas.microsoft.com/office/drawing/2014/main" id="{D154BC10-44B7-4922-B538-A4D7C5DFFB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# 01</a:t>
            </a:r>
            <a:br>
              <a:rPr lang="en-US" sz="32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80" b="1" dirty="0">
                <a:solidFill>
                  <a:srgbClr val="FF0000"/>
                </a:solidFill>
                <a:latin typeface="Times New Roman" panose="02020603050405020304" pitchFamily="18" charset="0"/>
                <a:ea typeface="ヒラギノ角ゴ Pro W6" pitchFamily="-108" charset="-128"/>
                <a:cs typeface="Times New Roman" panose="02020603050405020304" pitchFamily="18" charset="0"/>
              </a:rPr>
              <a:t>Conversion to CNF of     A↔(B∨C)</a:t>
            </a:r>
            <a:endParaRPr lang="en-US" sz="288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="" xmlns:a16="http://schemas.microsoft.com/office/drawing/2014/main" id="{F44ADC10-51DF-46E7-9C0B-3074A86E7A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717" y="1815547"/>
            <a:ext cx="6172200" cy="4261423"/>
          </a:xfrm>
        </p:spPr>
        <p:txBody>
          <a:bodyPr>
            <a:normAutofit fontScale="92500" lnSpcReduction="20000"/>
          </a:bodyPr>
          <a:lstStyle/>
          <a:p>
            <a:pPr marL="360045" indent="-172879">
              <a:buSzPct val="99000"/>
              <a:buFontTx/>
              <a:buAutoNum type="arabicPeriod"/>
            </a:pP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Eliminate ↔: (A→(B ∨C)) ∧ ((B ∨C) →A)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" indent="-172879">
              <a:buSzPct val="99000"/>
              <a:buFontTx/>
              <a:buAutoNum type="arabicPeriod" startAt="2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 →: (¬A</a:t>
            </a: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∧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(¬(B </a:t>
            </a: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</a:t>
            </a: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∨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  <a:p>
            <a:pPr marL="360045" indent="-172879">
              <a:buSzPct val="99000"/>
              <a:buFontTx/>
              <a:buAutoNum type="arabicPeriod" startAt="3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¬ inwards using de Morgan’s laws: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(¬A∨B ∨C) ∧ ((¬B ∧¬C) ∨A)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045" indent="-172879">
              <a:buSzPct val="99000"/>
              <a:buFontTx/>
              <a:buAutoNum type="arabicPeriod" startAt="4"/>
            </a:pP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Apply distributivity of ∨ over ∧ :</a:t>
            </a:r>
          </a:p>
          <a:p>
            <a:pPr marL="187166" indent="0">
              <a:buSzPct val="99000"/>
              <a:buNone/>
            </a:pP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 (¬A∨B ∨C) ∧ (¬B ∨A) ∧ (¬C ∨A) 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7166" indent="0">
              <a:buNone/>
            </a:pPr>
            <a:r>
              <a:rPr lang="en-US" altLang="en-US" dirty="0">
                <a:latin typeface="Times New Roman" panose="02020603050405020304" pitchFamily="18" charset="0"/>
                <a:ea typeface="ヒラギノ角ゴ Pro W3" pitchFamily="-124" charset="-128"/>
                <a:cs typeface="Times New Roman" panose="02020603050405020304" pitchFamily="18" charset="0"/>
              </a:rPr>
              <a:t>         CNF and equivalent to A↔(B∨C).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5B818B1-9F0D-4ACF-8FB0-9D0F067AE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89" y="1899005"/>
            <a:ext cx="3343275" cy="285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2672723-44E8-4963-B32A-DA7D1280A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590" y="2347524"/>
            <a:ext cx="3264694" cy="333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8291968-0AD7-4BC9-B323-1EEC21C9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933" y="3292185"/>
            <a:ext cx="2821781" cy="400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1388679-7F14-4468-A4FA-FCD67DC91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955" y="4277103"/>
            <a:ext cx="3621881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3587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3D9CADC-902A-433C-979B-C2BFF187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3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714661A-60A3-4EC0-879A-E60CD75FD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34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="" xmlns:a16="http://schemas.microsoft.com/office/drawing/2014/main" id="{18387D9F-F821-4D4E-88DF-5804F2623F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Functionally Complete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="" xmlns:a16="http://schemas.microsoft.com/office/drawing/2014/main" id="{D8C95B29-66A1-4354-AA44-FE7AD3B731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logical operators is called </a:t>
            </a:r>
            <a:r>
              <a:rPr lang="en-US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functionally complete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every compound proposition is logically equivalent to a compound proposition involving only this set of logical operators.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, , and  form a functionally complete set of operators.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488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="" xmlns:a16="http://schemas.microsoft.com/office/drawing/2014/main" id="{CD3FE90B-C6ED-4F15-AFE1-2BBBE35D7F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4350" y="297636"/>
            <a:ext cx="7089085" cy="1143000"/>
          </a:xfrm>
        </p:spPr>
        <p:txBody>
          <a:bodyPr/>
          <a:lstStyle/>
          <a:p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(p(</a:t>
            </a:r>
            <a:r>
              <a:rPr lang="en-US" altLang="en-US" sz="28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pq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b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and (p  q)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equivalent?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="" xmlns:a16="http://schemas.microsoft.com/office/drawing/2014/main" id="{85951982-B9D6-4281-A630-047721B357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7627" y="1600200"/>
            <a:ext cx="8438321" cy="4114800"/>
          </a:xfrm>
        </p:spPr>
        <p:txBody>
          <a:bodyPr>
            <a:normAutofit fontScale="92500" lnSpcReduction="10000"/>
          </a:bodyPr>
          <a:lstStyle/>
          <a:p>
            <a:pPr lvl="1">
              <a:buFontTx/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(p(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pq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</a:p>
          <a:p>
            <a:pPr marL="457200" lvl="1" indent="0"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p  (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pq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		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DeMorgan</a:t>
            </a: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p  (pq)	          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DeMorgan</a:t>
            </a:r>
            <a:endParaRPr lang="en-US" altLang="en-US" sz="2600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457200" lvl="1" indent="0"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p  (pq)		Double Negation</a:t>
            </a:r>
          </a:p>
          <a:p>
            <a:pPr marL="457200" lvl="1" indent="0"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(p  p)(p q)  	Distribution</a:t>
            </a:r>
          </a:p>
          <a:p>
            <a:pPr marL="457200" lvl="1" indent="0">
              <a:buNone/>
            </a:pPr>
            <a:r>
              <a:rPr lang="en-US" alt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(pp)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(p q)	              </a:t>
            </a:r>
            <a:r>
              <a:rPr lang="en-US" alt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PP =F(Domination law)</a:t>
            </a:r>
          </a:p>
          <a:p>
            <a:pPr marL="457200" lvl="1" indent="0">
              <a:buNone/>
            </a:pPr>
            <a:r>
              <a:rPr lang="en-US" altLang="en-US" sz="2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(p q)                                   p  q= q  p  </a:t>
            </a:r>
            <a:r>
              <a:rPr lang="en-US" altLang="en-US" sz="2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cummutative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	</a:t>
            </a:r>
          </a:p>
          <a:p>
            <a:pPr marL="457200" lvl="1" indent="0"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(p q)  F                                  P  F =p 		</a:t>
            </a:r>
          </a:p>
          <a:p>
            <a:pPr marL="457200" lvl="1" indent="0">
              <a:buNone/>
            </a:pP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(p q) 			               p</a:t>
            </a:r>
          </a:p>
          <a:p>
            <a:pPr>
              <a:buFont typeface="Symbol" panose="05050102010706020507" pitchFamily="18" charset="2"/>
              <a:buNone/>
            </a:pPr>
            <a:endParaRPr lang="en-US" alt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82BCD90-E5B5-4E1B-9023-9B2C5EAE7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593" y="2080917"/>
            <a:ext cx="2721769" cy="314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5FBE985-4FEF-441F-A9EE-503F38418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606" y="2594229"/>
            <a:ext cx="2621756" cy="27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0959EA8-00DC-4881-8373-1C8BA8D31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698" y="2902656"/>
            <a:ext cx="3579019" cy="283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544DEA6-2B88-46B8-8F87-49F7FC094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067" y="3345666"/>
            <a:ext cx="3579019" cy="33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3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 bldLvl="2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="" xmlns:a16="http://schemas.microsoft.com/office/drawing/2014/main" id="{F05D45A7-0378-4459-827C-15C27C2F71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(p(</a:t>
            </a:r>
            <a:r>
              <a:rPr lang="en-US" altLang="en-US" sz="36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pq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))</a:t>
            </a:r>
            <a:b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and (p  q) </a:t>
            </a:r>
            <a:r>
              <a:rPr lang="en-US" altLang="en-US" sz="3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equivalent?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="" xmlns:a16="http://schemas.microsoft.com/office/drawing/2014/main" id="{D0AAB313-F230-4B3F-BBF3-1BB091B213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Even though both are expressed with only , , and , it is still hard to tell without doing a proof.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What we need is a unique representation of a compound proposition that uses , , and .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This unique representation is called the Disjunctive Normal Form.</a:t>
            </a:r>
          </a:p>
        </p:txBody>
      </p:sp>
    </p:spTree>
    <p:extLst>
      <p:ext uri="{BB962C8B-B14F-4D97-AF65-F5344CB8AC3E}">
        <p14:creationId xmlns:p14="http://schemas.microsoft.com/office/powerpoint/2010/main" val="28321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bldLvl="2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05DAB76-511C-4437-A319-57C303D9B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" y="73234"/>
            <a:ext cx="8945218" cy="671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0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374A0A2-8C01-453F-A2F6-7DB973DF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3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="" xmlns:a16="http://schemas.microsoft.com/office/drawing/2014/main" id="{0E995A85-6575-41F7-8901-D2300D46B2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Disjunctive Normal Form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="" xmlns:a16="http://schemas.microsoft.com/office/drawing/2014/main" id="{5E16D1BD-72E6-4438-B586-5AEC2331AF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8"/>
            <a:ext cx="7886700" cy="4351338"/>
          </a:xfrm>
        </p:spPr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disjunction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en-US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conjunctions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every variable or its negation is represented once in each conjunction (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minterm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minterm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appears only once</a:t>
            </a:r>
          </a:p>
          <a:p>
            <a:pPr>
              <a:buFontTx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DNF of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q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is </a:t>
            </a:r>
          </a:p>
          <a:p>
            <a:pPr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</a:t>
            </a:r>
            <a:r>
              <a:rPr lang="en-US" altLang="en-US" dirty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q)</a:t>
            </a:r>
            <a:r>
              <a:rPr lang="en-US" alt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(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en-US" dirty="0" err="1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).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9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 bldLvl="2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>
            <a:extLst>
              <a:ext uri="{FF2B5EF4-FFF2-40B4-BE49-F238E27FC236}">
                <a16:creationId xmlns="" xmlns:a16="http://schemas.microsoft.com/office/drawing/2014/main" id="{9496662E-11D8-4FDF-B1FE-26F7A6075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905002"/>
            <a:ext cx="46863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/>
              <a:t>p	q	</a:t>
            </a:r>
            <a:r>
              <a:rPr lang="en-US" altLang="en-US" sz="2800" dirty="0" err="1"/>
              <a:t>p</a:t>
            </a:r>
            <a:r>
              <a:rPr lang="en-US" altLang="en-US" sz="2800" dirty="0" err="1">
                <a:sym typeface="Symbol" panose="05050102010706020507" pitchFamily="18" charset="2"/>
              </a:rPr>
              <a:t>q</a:t>
            </a:r>
            <a:r>
              <a:rPr lang="en-US" altLang="en-US" sz="2800" dirty="0">
                <a:sym typeface="Symbol" panose="05050102010706020507" pitchFamily="18" charset="2"/>
              </a:rPr>
              <a:t>	 </a:t>
            </a:r>
            <a:r>
              <a:rPr lang="en-US" altLang="en-US" sz="2800" dirty="0"/>
              <a:t>(p</a:t>
            </a:r>
            <a:r>
              <a:rPr lang="en-US" altLang="en-US" sz="2800" dirty="0">
                <a:sym typeface="Symbol" panose="05050102010706020507" pitchFamily="18" charset="2"/>
              </a:rPr>
              <a:t>q)  (</a:t>
            </a:r>
            <a:r>
              <a:rPr lang="en-US" altLang="en-US" sz="2800" dirty="0" err="1">
                <a:sym typeface="Symbol" panose="05050102010706020507" pitchFamily="18" charset="2"/>
              </a:rPr>
              <a:t>pq</a:t>
            </a:r>
            <a:r>
              <a:rPr lang="en-US" altLang="en-US" sz="2800" dirty="0">
                <a:sym typeface="Symbol" panose="05050102010706020507" pitchFamily="18" charset="2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altLang="en-US" sz="2800" dirty="0">
                <a:sym typeface="Symbol" panose="05050102010706020507" pitchFamily="18" charset="2"/>
              </a:rPr>
              <a:t>T	T	F	F</a:t>
            </a:r>
          </a:p>
          <a:p>
            <a:pPr>
              <a:spcBef>
                <a:spcPct val="50000"/>
              </a:spcBef>
            </a:pPr>
            <a:r>
              <a:rPr lang="en-US" altLang="en-US" sz="2800" i="1" dirty="0">
                <a:sym typeface="Symbol" panose="05050102010706020507" pitchFamily="18" charset="2"/>
              </a:rPr>
              <a:t>T	F	T	T</a:t>
            </a:r>
            <a:endParaRPr lang="en-US" altLang="en-US" sz="2800" dirty="0"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en-US" sz="2800" i="1" dirty="0">
                <a:sym typeface="Symbol" panose="05050102010706020507" pitchFamily="18" charset="2"/>
              </a:rPr>
              <a:t>F	T	T	T</a:t>
            </a:r>
            <a:endParaRPr lang="en-US" altLang="en-US" sz="2800" dirty="0">
              <a:sym typeface="Symbol" panose="05050102010706020507" pitchFamily="18" charset="2"/>
            </a:endParaRPr>
          </a:p>
          <a:p>
            <a:pPr>
              <a:spcBef>
                <a:spcPct val="50000"/>
              </a:spcBef>
            </a:pPr>
            <a:r>
              <a:rPr lang="en-US" altLang="en-US" sz="2800" dirty="0">
                <a:sym typeface="Symbol" panose="05050102010706020507" pitchFamily="18" charset="2"/>
              </a:rPr>
              <a:t>F	F	F	F</a:t>
            </a:r>
          </a:p>
        </p:txBody>
      </p:sp>
      <p:sp>
        <p:nvSpPr>
          <p:cNvPr id="14340" name="Line 4">
            <a:extLst>
              <a:ext uri="{FF2B5EF4-FFF2-40B4-BE49-F238E27FC236}">
                <a16:creationId xmlns="" xmlns:a16="http://schemas.microsoft.com/office/drawing/2014/main" id="{602B2FC4-A503-495E-A0BD-EE33B10D7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1700" y="2438400"/>
            <a:ext cx="4286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1" name="Line 5">
            <a:extLst>
              <a:ext uri="{FF2B5EF4-FFF2-40B4-BE49-F238E27FC236}">
                <a16:creationId xmlns="" xmlns:a16="http://schemas.microsoft.com/office/drawing/2014/main" id="{03519A49-47E4-4572-81E6-CAD3E1B2C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4700" y="20574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3" name="Line 7">
            <a:extLst>
              <a:ext uri="{FF2B5EF4-FFF2-40B4-BE49-F238E27FC236}">
                <a16:creationId xmlns="" xmlns:a16="http://schemas.microsoft.com/office/drawing/2014/main" id="{8474AAEF-5BDA-4D54-BAAB-BF99B16C9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229100" y="20574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4" name="Rectangle 8">
            <a:extLst>
              <a:ext uri="{FF2B5EF4-FFF2-40B4-BE49-F238E27FC236}">
                <a16:creationId xmlns="" xmlns:a16="http://schemas.microsoft.com/office/drawing/2014/main" id="{C7059FE6-2D78-4D9F-BE3F-C93F5A692C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 Table</a:t>
            </a:r>
          </a:p>
        </p:txBody>
      </p:sp>
    </p:spTree>
    <p:extLst>
      <p:ext uri="{BB962C8B-B14F-4D97-AF65-F5344CB8AC3E}">
        <p14:creationId xmlns:p14="http://schemas.microsoft.com/office/powerpoint/2010/main" val="324262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54D99384-EA14-4AAC-9607-251E4560C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26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="" xmlns:a16="http://schemas.microsoft.com/office/drawing/2014/main" id="{46DB4731-D17D-4B20-9ACC-061CA11AC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to construct DNF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="" xmlns:a16="http://schemas.microsoft.com/office/drawing/2014/main" id="{B9630BA1-B6C2-4AEB-9597-34D01A31A2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7350" y="1752600"/>
            <a:ext cx="58293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Construct a truth table for the proposition.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 the rows of the truth table where the proposition is True to construct minterms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If the variable is true, use the propositional variable in the minterm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If a variable is false, use the negation of the  variable in the minterm</a:t>
            </a:r>
          </a:p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Connect the minterms with 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’s.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06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="" xmlns:a16="http://schemas.microsoft.com/office/drawing/2014/main" id="{AD685430-A6A8-487C-9C0A-55195A1A7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152400"/>
            <a:ext cx="5829300" cy="1143000"/>
          </a:xfrm>
        </p:spPr>
        <p:txBody>
          <a:bodyPr>
            <a:normAutofit fontScale="90000"/>
          </a:bodyPr>
          <a:lstStyle/>
          <a:p>
            <a:r>
              <a:rPr lang="en-US" altLang="en-US" sz="4000" dirty="0"/>
              <a:t>How to find the DNF of (</a:t>
            </a:r>
            <a:r>
              <a:rPr lang="en-US" altLang="en-US" sz="4000" i="1" dirty="0"/>
              <a:t>p </a:t>
            </a:r>
            <a:r>
              <a:rPr lang="en-US" altLang="en-US" sz="4000" dirty="0">
                <a:latin typeface="Symbol" panose="05050102010706020507" pitchFamily="18" charset="2"/>
              </a:rPr>
              <a:t>Ú </a:t>
            </a:r>
            <a:r>
              <a:rPr lang="en-US" altLang="en-US" sz="4000" i="1" dirty="0"/>
              <a:t>q</a:t>
            </a:r>
            <a:r>
              <a:rPr lang="en-US" altLang="en-US" sz="4000" dirty="0"/>
              <a:t>)</a:t>
            </a:r>
            <a:r>
              <a:rPr lang="en-US" altLang="en-US" sz="4000" dirty="0">
                <a:latin typeface="Symbol" panose="05050102010706020507" pitchFamily="18" charset="2"/>
              </a:rPr>
              <a:t>®</a:t>
            </a:r>
            <a:r>
              <a:rPr lang="en-US" altLang="en-US" sz="4000" dirty="0" err="1">
                <a:latin typeface="Symbol" panose="05050102010706020507" pitchFamily="18" charset="2"/>
              </a:rPr>
              <a:t>Ø</a:t>
            </a:r>
            <a:r>
              <a:rPr lang="en-US" altLang="en-US" sz="4000" i="1" dirty="0" err="1"/>
              <a:t>r</a:t>
            </a:r>
            <a:r>
              <a:rPr lang="en-US" altLang="en-US" dirty="0"/>
              <a:t> 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="" xmlns:a16="http://schemas.microsoft.com/office/drawing/2014/main" id="{29867714-4ABF-4EFC-B4C7-61823641EF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57350" y="1295401"/>
            <a:ext cx="5829300" cy="4038599"/>
          </a:xfrm>
        </p:spPr>
        <p:txBody>
          <a:bodyPr>
            <a:normAutofit fontScale="70000" lnSpcReduction="20000"/>
          </a:bodyPr>
          <a:lstStyle/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dirty="0"/>
              <a:t>p	q	r 	 (p </a:t>
            </a:r>
            <a:r>
              <a:rPr lang="en-US" altLang="en-US" dirty="0">
                <a:latin typeface="Symbol" panose="05050102010706020507" pitchFamily="18" charset="2"/>
              </a:rPr>
              <a:t>Ú </a:t>
            </a:r>
            <a:r>
              <a:rPr lang="en-US" altLang="en-US" dirty="0"/>
              <a:t>q)</a:t>
            </a:r>
            <a:r>
              <a:rPr lang="en-US" altLang="en-US" dirty="0">
                <a:latin typeface="Symbol" panose="05050102010706020507" pitchFamily="18" charset="2"/>
              </a:rPr>
              <a:t>	</a:t>
            </a:r>
            <a:r>
              <a:rPr lang="en-US" altLang="en-US" dirty="0" err="1">
                <a:latin typeface="Symbol" panose="05050102010706020507" pitchFamily="18" charset="2"/>
              </a:rPr>
              <a:t>Ø</a:t>
            </a:r>
            <a:r>
              <a:rPr lang="en-US" altLang="en-US" dirty="0" err="1"/>
              <a:t>r</a:t>
            </a:r>
            <a:r>
              <a:rPr lang="en-US" altLang="en-US" dirty="0"/>
              <a:t>		(p </a:t>
            </a:r>
            <a:r>
              <a:rPr lang="en-US" altLang="en-US" dirty="0">
                <a:latin typeface="Symbol" panose="05050102010706020507" pitchFamily="18" charset="2"/>
              </a:rPr>
              <a:t>Ú </a:t>
            </a:r>
            <a:r>
              <a:rPr lang="en-US" altLang="en-US" dirty="0"/>
              <a:t>q)</a:t>
            </a:r>
            <a:r>
              <a:rPr lang="en-US" altLang="en-US" dirty="0">
                <a:latin typeface="Symbol" panose="05050102010706020507" pitchFamily="18" charset="2"/>
              </a:rPr>
              <a:t>®</a:t>
            </a:r>
            <a:r>
              <a:rPr lang="en-US" altLang="en-US" dirty="0" err="1">
                <a:latin typeface="Symbol" panose="05050102010706020507" pitchFamily="18" charset="2"/>
              </a:rPr>
              <a:t>Ø</a:t>
            </a:r>
            <a:r>
              <a:rPr lang="en-US" altLang="en-US" dirty="0" err="1"/>
              <a:t>r</a:t>
            </a:r>
            <a:endParaRPr lang="en-US" altLang="en-US" dirty="0"/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dirty="0"/>
              <a:t>T	T	T	T	F		F</a:t>
            </a: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i="1" dirty="0">
                <a:solidFill>
                  <a:schemeClr val="accent2"/>
                </a:solidFill>
              </a:rPr>
              <a:t>T	T	F	T	T		T</a:t>
            </a:r>
            <a:endParaRPr lang="en-US" altLang="en-US" dirty="0">
              <a:solidFill>
                <a:schemeClr val="accent2"/>
              </a:solidFill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dirty="0"/>
              <a:t>T	F	T	T	F		F</a:t>
            </a: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i="1" dirty="0">
                <a:solidFill>
                  <a:schemeClr val="accent2"/>
                </a:solidFill>
              </a:rPr>
              <a:t>T	F	F	T	T		T</a:t>
            </a:r>
            <a:endParaRPr lang="en-US" altLang="en-US" dirty="0">
              <a:solidFill>
                <a:schemeClr val="accent2"/>
              </a:solidFill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dirty="0"/>
              <a:t>F	T	T	T	F		F</a:t>
            </a: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i="1" dirty="0">
                <a:solidFill>
                  <a:schemeClr val="accent2"/>
                </a:solidFill>
              </a:rPr>
              <a:t>F	T	F	T	T		T</a:t>
            </a:r>
            <a:endParaRPr lang="en-US" altLang="en-US" dirty="0">
              <a:solidFill>
                <a:schemeClr val="accent2"/>
              </a:solidFill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 	F	T	F	F		T</a:t>
            </a:r>
            <a:endParaRPr lang="en-US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	F	F	F	T		T</a:t>
            </a:r>
            <a:endParaRPr lang="en-US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dirty="0"/>
              <a:t>There are five sets of input that make the statement true.  Therefore there are five </a:t>
            </a:r>
            <a:r>
              <a:rPr lang="en-US" altLang="en-US" dirty="0" err="1"/>
              <a:t>minterms</a:t>
            </a:r>
            <a:r>
              <a:rPr lang="en-US" altLang="en-US" dirty="0"/>
              <a:t>.</a:t>
            </a:r>
          </a:p>
        </p:txBody>
      </p:sp>
      <p:sp>
        <p:nvSpPr>
          <p:cNvPr id="6148" name="Line 4">
            <a:extLst>
              <a:ext uri="{FF2B5EF4-FFF2-40B4-BE49-F238E27FC236}">
                <a16:creationId xmlns="" xmlns:a16="http://schemas.microsoft.com/office/drawing/2014/main" id="{BDB26F32-F70F-40AE-BF35-2B8868800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3050" y="16764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Line 5">
            <a:extLst>
              <a:ext uri="{FF2B5EF4-FFF2-40B4-BE49-F238E27FC236}">
                <a16:creationId xmlns="" xmlns:a16="http://schemas.microsoft.com/office/drawing/2014/main" id="{5F73CCED-9CA0-47AD-9D2D-46D561094D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12192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0" name="Line 6">
            <a:extLst>
              <a:ext uri="{FF2B5EF4-FFF2-40B4-BE49-F238E27FC236}">
                <a16:creationId xmlns="" xmlns:a16="http://schemas.microsoft.com/office/drawing/2014/main" id="{E7AB2935-1C97-4934-A3DD-A64153704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12954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1" name="Line 7">
            <a:extLst>
              <a:ext uri="{FF2B5EF4-FFF2-40B4-BE49-F238E27FC236}">
                <a16:creationId xmlns="" xmlns:a16="http://schemas.microsoft.com/office/drawing/2014/main" id="{37148719-D3CA-4262-9B41-9624A9E14B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1219200"/>
            <a:ext cx="0" cy="426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21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="" xmlns:a16="http://schemas.microsoft.com/office/drawing/2014/main" id="{C2A224B1-0783-4FFE-B68D-3257FCC9D81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571500"/>
            <a:ext cx="5829300" cy="4114800"/>
          </a:xfrm>
        </p:spPr>
        <p:txBody>
          <a:bodyPr>
            <a:normAutofit fontScale="70000" lnSpcReduction="20000"/>
          </a:bodyPr>
          <a:lstStyle/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dirty="0"/>
              <a:t>p	q	r 	 (p </a:t>
            </a:r>
            <a:r>
              <a:rPr lang="en-US" altLang="en-US" dirty="0">
                <a:latin typeface="Symbol" panose="05050102010706020507" pitchFamily="18" charset="2"/>
              </a:rPr>
              <a:t>Ú </a:t>
            </a:r>
            <a:r>
              <a:rPr lang="en-US" altLang="en-US" dirty="0"/>
              <a:t>q)</a:t>
            </a:r>
            <a:r>
              <a:rPr lang="en-US" altLang="en-US" dirty="0">
                <a:latin typeface="Symbol" panose="05050102010706020507" pitchFamily="18" charset="2"/>
              </a:rPr>
              <a:t>	</a:t>
            </a:r>
            <a:r>
              <a:rPr lang="en-US" altLang="en-US" dirty="0" err="1">
                <a:latin typeface="Symbol" panose="05050102010706020507" pitchFamily="18" charset="2"/>
              </a:rPr>
              <a:t>Ø</a:t>
            </a:r>
            <a:r>
              <a:rPr lang="en-US" altLang="en-US" dirty="0" err="1"/>
              <a:t>r</a:t>
            </a:r>
            <a:r>
              <a:rPr lang="en-US" altLang="en-US" dirty="0"/>
              <a:t>		(p </a:t>
            </a:r>
            <a:r>
              <a:rPr lang="en-US" altLang="en-US" dirty="0">
                <a:latin typeface="Symbol" panose="05050102010706020507" pitchFamily="18" charset="2"/>
              </a:rPr>
              <a:t>Ú </a:t>
            </a:r>
            <a:r>
              <a:rPr lang="en-US" altLang="en-US" dirty="0"/>
              <a:t>q)</a:t>
            </a:r>
            <a:r>
              <a:rPr lang="en-US" altLang="en-US" dirty="0">
                <a:latin typeface="Symbol" panose="05050102010706020507" pitchFamily="18" charset="2"/>
              </a:rPr>
              <a:t>®</a:t>
            </a:r>
            <a:r>
              <a:rPr lang="en-US" altLang="en-US" dirty="0" err="1">
                <a:latin typeface="Symbol" panose="05050102010706020507" pitchFamily="18" charset="2"/>
              </a:rPr>
              <a:t>Ø</a:t>
            </a:r>
            <a:r>
              <a:rPr lang="en-US" altLang="en-US" dirty="0" err="1"/>
              <a:t>r</a:t>
            </a:r>
            <a:endParaRPr lang="en-US" altLang="en-US" dirty="0"/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dirty="0"/>
              <a:t>T	T	T	T	F		F</a:t>
            </a: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i="1" dirty="0">
                <a:solidFill>
                  <a:schemeClr val="accent2"/>
                </a:solidFill>
              </a:rPr>
              <a:t>T	T	F	T	T		T</a:t>
            </a:r>
            <a:endParaRPr lang="en-US" altLang="en-US" dirty="0">
              <a:solidFill>
                <a:schemeClr val="accent2"/>
              </a:solidFill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dirty="0"/>
              <a:t>T	F	T	T	F		F</a:t>
            </a: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i="1" dirty="0">
                <a:solidFill>
                  <a:srgbClr val="009900"/>
                </a:solidFill>
              </a:rPr>
              <a:t>T	F	F	T	T		T</a:t>
            </a:r>
            <a:endParaRPr lang="en-US" altLang="en-US" dirty="0">
              <a:solidFill>
                <a:srgbClr val="009900"/>
              </a:solidFill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dirty="0"/>
              <a:t>F	T	T	T	F		F</a:t>
            </a: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i="1" dirty="0">
                <a:solidFill>
                  <a:srgbClr val="660066"/>
                </a:solidFill>
              </a:rPr>
              <a:t>F	T	F	T	T		T</a:t>
            </a:r>
            <a:endParaRPr lang="en-US" altLang="en-US" dirty="0">
              <a:solidFill>
                <a:srgbClr val="660066"/>
              </a:solidFill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i="1" dirty="0">
                <a:solidFill>
                  <a:srgbClr val="FF0000"/>
                </a:solidFill>
              </a:rPr>
              <a:t>F	F	T	F	F		T</a:t>
            </a:r>
            <a:endParaRPr lang="en-US" altLang="en-US" dirty="0">
              <a:solidFill>
                <a:srgbClr val="FF0000"/>
              </a:solidFill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i="1" dirty="0">
                <a:solidFill>
                  <a:srgbClr val="996633"/>
                </a:solidFill>
              </a:rPr>
              <a:t>F	F	F	F	T		T</a:t>
            </a:r>
            <a:endParaRPr lang="en-US" altLang="en-US" dirty="0">
              <a:solidFill>
                <a:srgbClr val="996633"/>
              </a:solidFill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endParaRPr lang="en-US" altLang="en-US" dirty="0"/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dirty="0"/>
              <a:t>From the truth table we can set up the DNF</a:t>
            </a: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r>
              <a:rPr lang="en-US" altLang="en-US" dirty="0"/>
              <a:t>(p </a:t>
            </a:r>
            <a:r>
              <a:rPr lang="en-US" altLang="en-US" dirty="0">
                <a:latin typeface="Symbol" panose="05050102010706020507" pitchFamily="18" charset="2"/>
              </a:rPr>
              <a:t>Ú </a:t>
            </a:r>
            <a:r>
              <a:rPr lang="en-US" altLang="en-US" dirty="0"/>
              <a:t>q)</a:t>
            </a:r>
            <a:r>
              <a:rPr lang="en-US" altLang="en-US" dirty="0">
                <a:latin typeface="Symbol" panose="05050102010706020507" pitchFamily="18" charset="2"/>
              </a:rPr>
              <a:t>®</a:t>
            </a:r>
            <a:r>
              <a:rPr lang="en-US" altLang="en-US" dirty="0" err="1">
                <a:latin typeface="Symbol" panose="05050102010706020507" pitchFamily="18" charset="2"/>
              </a:rPr>
              <a:t>Ø</a:t>
            </a:r>
            <a:r>
              <a:rPr lang="en-US" altLang="en-US" dirty="0" err="1"/>
              <a:t>r</a:t>
            </a:r>
            <a:r>
              <a:rPr lang="en-US" altLang="en-US" dirty="0"/>
              <a:t>  </a:t>
            </a:r>
            <a:r>
              <a:rPr lang="en-US" altLang="en-US" dirty="0">
                <a:sym typeface="Symbol" panose="05050102010706020507" pitchFamily="18" charset="2"/>
              </a:rPr>
              <a:t>=</a:t>
            </a:r>
            <a:r>
              <a:rPr lang="en-US" altLang="en-US" dirty="0"/>
              <a:t>  </a:t>
            </a:r>
            <a:r>
              <a:rPr lang="en-US" altLang="en-US" dirty="0">
                <a:solidFill>
                  <a:schemeClr val="accent2"/>
                </a:solidFill>
              </a:rPr>
              <a:t>(</a:t>
            </a:r>
            <a:r>
              <a:rPr lang="en-US" altLang="en-US" dirty="0" err="1">
                <a:solidFill>
                  <a:schemeClr val="accent2"/>
                </a:solidFill>
              </a:rPr>
              <a:t>p</a:t>
            </a:r>
            <a:r>
              <a:rPr lang="en-US" altLang="en-US" dirty="0" err="1">
                <a:solidFill>
                  <a:schemeClr val="accent2"/>
                </a:solidFill>
                <a:sym typeface="Symbol" panose="05050102010706020507" pitchFamily="18" charset="2"/>
              </a:rPr>
              <a:t>q</a:t>
            </a:r>
            <a:r>
              <a:rPr lang="en-US" altLang="en-US" dirty="0">
                <a:solidFill>
                  <a:schemeClr val="accent2"/>
                </a:solidFill>
                <a:sym typeface="Symbol" panose="05050102010706020507" pitchFamily="18" charset="2"/>
              </a:rPr>
              <a:t>r)</a:t>
            </a:r>
            <a:r>
              <a:rPr lang="en-US" altLang="en-US" dirty="0">
                <a:sym typeface="Symbol" panose="05050102010706020507" pitchFamily="18" charset="2"/>
              </a:rPr>
              <a:t>  </a:t>
            </a:r>
            <a:r>
              <a:rPr lang="en-US" altLang="en-US" dirty="0">
                <a:solidFill>
                  <a:srgbClr val="009900"/>
                </a:solidFill>
              </a:rPr>
              <a:t>(p</a:t>
            </a:r>
            <a:r>
              <a:rPr lang="en-US" altLang="en-US" dirty="0">
                <a:solidFill>
                  <a:srgbClr val="009900"/>
                </a:solidFill>
                <a:sym typeface="Symbol" panose="05050102010706020507" pitchFamily="18" charset="2"/>
              </a:rPr>
              <a:t>qr)</a:t>
            </a:r>
            <a:r>
              <a:rPr lang="en-US" altLang="en-US" dirty="0">
                <a:sym typeface="Symbol" panose="05050102010706020507" pitchFamily="18" charset="2"/>
              </a:rPr>
              <a:t>  </a:t>
            </a:r>
            <a:r>
              <a:rPr lang="en-US" altLang="en-US" dirty="0">
                <a:solidFill>
                  <a:srgbClr val="660066"/>
                </a:solidFill>
              </a:rPr>
              <a:t>(</a:t>
            </a:r>
            <a:r>
              <a:rPr lang="en-US" altLang="en-US" dirty="0">
                <a:solidFill>
                  <a:srgbClr val="660066"/>
                </a:solidFill>
                <a:sym typeface="Symbol" panose="05050102010706020507" pitchFamily="18" charset="2"/>
              </a:rPr>
              <a:t></a:t>
            </a:r>
            <a:r>
              <a:rPr lang="en-US" altLang="en-US" dirty="0" err="1">
                <a:solidFill>
                  <a:srgbClr val="660066"/>
                </a:solidFill>
              </a:rPr>
              <a:t>p</a:t>
            </a:r>
            <a:r>
              <a:rPr lang="en-US" altLang="en-US" dirty="0" err="1">
                <a:solidFill>
                  <a:srgbClr val="660066"/>
                </a:solidFill>
                <a:sym typeface="Symbol" panose="05050102010706020507" pitchFamily="18" charset="2"/>
              </a:rPr>
              <a:t>q</a:t>
            </a:r>
            <a:r>
              <a:rPr lang="en-US" altLang="en-US" dirty="0">
                <a:solidFill>
                  <a:srgbClr val="660066"/>
                </a:solidFill>
                <a:sym typeface="Symbol" panose="05050102010706020507" pitchFamily="18" charset="2"/>
              </a:rPr>
              <a:t>r)</a:t>
            </a:r>
            <a:r>
              <a:rPr lang="en-US" altLang="en-US" dirty="0">
                <a:sym typeface="Symbol" panose="05050102010706020507" pitchFamily="18" charset="2"/>
              </a:rPr>
              <a:t>  </a:t>
            </a:r>
            <a:r>
              <a:rPr lang="en-US" altLang="en-US" dirty="0">
                <a:solidFill>
                  <a:srgbClr val="FF0000"/>
                </a:solidFill>
              </a:rPr>
              <a:t>(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</a:t>
            </a:r>
            <a:r>
              <a:rPr lang="en-US" altLang="en-US" dirty="0">
                <a:solidFill>
                  <a:srgbClr val="FF0000"/>
                </a:solidFill>
              </a:rPr>
              <a:t>p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</a:t>
            </a:r>
            <a:r>
              <a:rPr lang="en-US" altLang="en-US" dirty="0" err="1">
                <a:solidFill>
                  <a:srgbClr val="FF0000"/>
                </a:solidFill>
                <a:sym typeface="Symbol" panose="05050102010706020507" pitchFamily="18" charset="2"/>
              </a:rPr>
              <a:t>qr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)</a:t>
            </a:r>
            <a:r>
              <a:rPr lang="en-US" altLang="en-US" dirty="0">
                <a:sym typeface="Symbol" panose="05050102010706020507" pitchFamily="18" charset="2"/>
              </a:rPr>
              <a:t>  </a:t>
            </a:r>
            <a:r>
              <a:rPr lang="en-US" altLang="en-US" dirty="0">
                <a:solidFill>
                  <a:srgbClr val="996633"/>
                </a:solidFill>
              </a:rPr>
              <a:t>(</a:t>
            </a:r>
            <a:r>
              <a:rPr lang="en-US" altLang="en-US" dirty="0">
                <a:solidFill>
                  <a:srgbClr val="996633"/>
                </a:solidFill>
                <a:sym typeface="Symbol" panose="05050102010706020507" pitchFamily="18" charset="2"/>
              </a:rPr>
              <a:t></a:t>
            </a:r>
            <a:r>
              <a:rPr lang="en-US" altLang="en-US" dirty="0">
                <a:solidFill>
                  <a:srgbClr val="996633"/>
                </a:solidFill>
              </a:rPr>
              <a:t>p</a:t>
            </a:r>
            <a:r>
              <a:rPr lang="en-US" altLang="en-US" dirty="0">
                <a:solidFill>
                  <a:srgbClr val="996633"/>
                </a:solidFill>
                <a:sym typeface="Symbol" panose="05050102010706020507" pitchFamily="18" charset="2"/>
              </a:rPr>
              <a:t>qr)</a:t>
            </a:r>
            <a:r>
              <a:rPr lang="en-US" altLang="en-US" dirty="0">
                <a:sym typeface="Symbol" panose="05050102010706020507" pitchFamily="18" charset="2"/>
              </a:rPr>
              <a:t> </a:t>
            </a: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endParaRPr lang="en-US" altLang="en-US" dirty="0">
              <a:sym typeface="Symbol" panose="05050102010706020507" pitchFamily="18" charset="2"/>
            </a:endParaRPr>
          </a:p>
          <a:p>
            <a:pPr marL="690563" indent="-690563" defTabSz="2005013">
              <a:buNone/>
              <a:tabLst>
                <a:tab pos="1370013" algn="l"/>
                <a:tab pos="2060575" algn="l"/>
                <a:tab pos="3429000" algn="l"/>
                <a:tab pos="3881438" algn="l"/>
                <a:tab pos="5024438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  <p:sp>
        <p:nvSpPr>
          <p:cNvPr id="7172" name="Line 4">
            <a:extLst>
              <a:ext uri="{FF2B5EF4-FFF2-40B4-BE49-F238E27FC236}">
                <a16:creationId xmlns="" xmlns:a16="http://schemas.microsoft.com/office/drawing/2014/main" id="{6D0CEE62-366F-4D4F-98E8-6D5C25E000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3050" y="914400"/>
            <a:ext cx="548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3" name="Line 5">
            <a:extLst>
              <a:ext uri="{FF2B5EF4-FFF2-40B4-BE49-F238E27FC236}">
                <a16:creationId xmlns="" xmlns:a16="http://schemas.microsoft.com/office/drawing/2014/main" id="{167F8F83-4E83-4A79-85FA-AC8ED6AE0A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6100" y="3810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4" name="Line 6">
            <a:extLst>
              <a:ext uri="{FF2B5EF4-FFF2-40B4-BE49-F238E27FC236}">
                <a16:creationId xmlns="" xmlns:a16="http://schemas.microsoft.com/office/drawing/2014/main" id="{9E9A9AAA-7692-4945-AEDC-41D37827E6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1950" y="4572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Line 7">
            <a:extLst>
              <a:ext uri="{FF2B5EF4-FFF2-40B4-BE49-F238E27FC236}">
                <a16:creationId xmlns="" xmlns:a16="http://schemas.microsoft.com/office/drawing/2014/main" id="{3D19CB64-FA67-4F44-8005-C16D95F79A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533400"/>
            <a:ext cx="0" cy="419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62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0115" y="2984100"/>
            <a:ext cx="2720816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" dirty="0"/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346137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FBC7572-E28D-4FD3-AF51-3D47D2388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57" y="190292"/>
            <a:ext cx="8715686" cy="635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0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5032B07-9FBD-49FD-9FE3-AC88BF273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4" y="512279"/>
            <a:ext cx="7694786" cy="56499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923311E-FD39-4C83-999C-0AF438F1C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524" y="3780385"/>
            <a:ext cx="2820666" cy="28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37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9034624-8D97-4762-B04F-0CFAC4E87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72152" cy="6250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310E418-4135-484F-8C89-B95DE3FB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393" y="5419312"/>
            <a:ext cx="2485316" cy="108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65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676974"/>
              </p:ext>
            </p:extLst>
          </p:nvPr>
        </p:nvGraphicFramePr>
        <p:xfrm>
          <a:off x="755375" y="2420026"/>
          <a:ext cx="7426725" cy="63017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68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298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0880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35"/>
                        </a:spcBef>
                        <a:tabLst>
                          <a:tab pos="1296670" algn="l"/>
                        </a:tabLst>
                      </a:pPr>
                      <a:r>
                        <a:rPr sz="2800" spc="-4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Table</a:t>
                      </a:r>
                      <a:r>
                        <a:rPr sz="2800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 2	</a:t>
                      </a:r>
                      <a:r>
                        <a:rPr sz="32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Rules of </a:t>
                      </a:r>
                      <a:r>
                        <a:rPr sz="3200" b="1" spc="-1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Inference </a:t>
                      </a:r>
                      <a:r>
                        <a:rPr sz="3200" b="1" spc="-2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for </a:t>
                      </a:r>
                      <a:r>
                        <a:rPr sz="3200" b="1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Quantified</a:t>
                      </a:r>
                      <a:r>
                        <a:rPr sz="3200" b="1" spc="-3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3200" b="1" spc="-1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Statements</a:t>
                      </a:r>
                      <a:endParaRPr sz="3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843B0C"/>
                      </a:solidFill>
                      <a:prstDash val="solid"/>
                    </a:lnL>
                    <a:lnR w="12700">
                      <a:solidFill>
                        <a:srgbClr val="843B0C"/>
                      </a:solidFill>
                      <a:prstDash val="solid"/>
                    </a:lnR>
                    <a:lnT w="12700">
                      <a:solidFill>
                        <a:srgbClr val="843B0C"/>
                      </a:solidFill>
                      <a:prstDash val="solid"/>
                    </a:lnT>
                    <a:lnB w="12700">
                      <a:solidFill>
                        <a:srgbClr val="843B0C"/>
                      </a:solidFill>
                      <a:prstDash val="solid"/>
                    </a:lnB>
                    <a:solidFill>
                      <a:srgbClr val="FF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634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Rule </a:t>
                      </a:r>
                      <a:r>
                        <a:rPr sz="2400" i="1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of</a:t>
                      </a:r>
                      <a:r>
                        <a:rPr sz="2400" i="1" spc="-2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i="1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Inference</a:t>
                      </a:r>
                      <a:endParaRPr sz="240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843B0C"/>
                      </a:solidFill>
                      <a:prstDash val="solid"/>
                    </a:lnL>
                    <a:lnR w="12700">
                      <a:solidFill>
                        <a:srgbClr val="843B0C"/>
                      </a:solidFill>
                      <a:prstDash val="solid"/>
                    </a:lnR>
                    <a:lnT w="12700">
                      <a:solidFill>
                        <a:srgbClr val="843B0C"/>
                      </a:solidFill>
                      <a:prstDash val="solid"/>
                    </a:lnT>
                    <a:lnB w="12700">
                      <a:solidFill>
                        <a:srgbClr val="843B0C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Name</a:t>
                      </a:r>
                      <a:endParaRPr sz="240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843B0C"/>
                      </a:solidFill>
                      <a:prstDash val="solid"/>
                    </a:lnL>
                    <a:lnR w="12700">
                      <a:solidFill>
                        <a:srgbClr val="843B0C"/>
                      </a:solidFill>
                      <a:prstDash val="solid"/>
                    </a:lnR>
                    <a:lnT w="12700">
                      <a:solidFill>
                        <a:srgbClr val="843B0C"/>
                      </a:solidFill>
                      <a:prstDash val="solid"/>
                    </a:lnT>
                    <a:lnB w="12700">
                      <a:solidFill>
                        <a:srgbClr val="843B0C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5417">
                <a:tc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u="sng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u="sng" spc="-31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u="sng" spc="-7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DejaVu Sans"/>
                          <a:cs typeface="DejaVu Sans"/>
                        </a:rPr>
                        <a:t>∀</a:t>
                      </a:r>
                      <a:r>
                        <a:rPr sz="2400" i="1" u="sng" spc="-7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x</a:t>
                      </a:r>
                      <a:r>
                        <a:rPr sz="2400" i="1" u="sng" spc="-2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i="1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P</a:t>
                      </a:r>
                      <a:r>
                        <a:rPr sz="2400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(</a:t>
                      </a:r>
                      <a:r>
                        <a:rPr sz="2400" i="1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x</a:t>
                      </a:r>
                      <a:r>
                        <a:rPr sz="2400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)</a:t>
                      </a:r>
                      <a:r>
                        <a:rPr sz="2400" u="sng" spc="20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endParaRPr sz="2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</a:pPr>
                      <a:r>
                        <a:rPr sz="2400" spc="-15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DejaVu Sans"/>
                          <a:cs typeface="DejaVu Sans"/>
                        </a:rPr>
                        <a:t>∴</a:t>
                      </a:r>
                      <a:r>
                        <a:rPr sz="2400" spc="-24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i="1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P</a:t>
                      </a:r>
                      <a:r>
                        <a:rPr sz="2400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(</a:t>
                      </a:r>
                      <a:r>
                        <a:rPr sz="2400" i="1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2400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)</a:t>
                      </a:r>
                      <a:endParaRPr sz="2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843B0C"/>
                      </a:solidFill>
                      <a:prstDash val="solid"/>
                    </a:lnL>
                    <a:lnR w="12700">
                      <a:solidFill>
                        <a:srgbClr val="843B0C"/>
                      </a:solidFill>
                      <a:prstDash val="solid"/>
                    </a:lnR>
                    <a:lnT w="12700">
                      <a:solidFill>
                        <a:srgbClr val="843B0C"/>
                      </a:solidFill>
                      <a:prstDash val="solid"/>
                    </a:lnT>
                    <a:lnB w="12700">
                      <a:solidFill>
                        <a:srgbClr val="843B0C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600" spc="-1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Universal</a:t>
                      </a:r>
                      <a:r>
                        <a:rPr sz="2600" spc="-3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600" spc="-1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Instantiation</a:t>
                      </a:r>
                      <a:endParaRPr sz="2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843B0C"/>
                      </a:solidFill>
                      <a:prstDash val="solid"/>
                    </a:lnL>
                    <a:lnR w="12700">
                      <a:solidFill>
                        <a:srgbClr val="843B0C"/>
                      </a:solidFill>
                      <a:prstDash val="solid"/>
                    </a:lnR>
                    <a:lnT w="12700">
                      <a:solidFill>
                        <a:srgbClr val="843B0C"/>
                      </a:solidFill>
                      <a:prstDash val="solid"/>
                    </a:lnT>
                    <a:lnB w="12700">
                      <a:solidFill>
                        <a:srgbClr val="843B0C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5418"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3249930" algn="l"/>
                        </a:tabLst>
                      </a:pPr>
                      <a:r>
                        <a:rPr sz="2400" i="1" u="sng" spc="-5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i="1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P</a:t>
                      </a:r>
                      <a:r>
                        <a:rPr sz="2400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(</a:t>
                      </a:r>
                      <a:r>
                        <a:rPr sz="2400" i="1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c</a:t>
                      </a:r>
                      <a:r>
                        <a:rPr sz="2400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) </a:t>
                      </a:r>
                      <a:r>
                        <a:rPr sz="2400" u="sng" spc="-2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for </a:t>
                      </a:r>
                      <a:r>
                        <a:rPr sz="2400" u="sng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an </a:t>
                      </a:r>
                      <a:r>
                        <a:rPr sz="2400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arbitrary</a:t>
                      </a:r>
                      <a:r>
                        <a:rPr sz="2400" u="sng" spc="-9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i="1" u="sng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c	</a:t>
                      </a:r>
                      <a:endParaRPr sz="240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spc="-15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DejaVu Sans"/>
                          <a:cs typeface="DejaVu Sans"/>
                        </a:rPr>
                        <a:t>∴ </a:t>
                      </a:r>
                      <a:r>
                        <a:rPr sz="2400" spc="-7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DejaVu Sans"/>
                          <a:cs typeface="DejaVu Sans"/>
                        </a:rPr>
                        <a:t>∀</a:t>
                      </a:r>
                      <a:r>
                        <a:rPr sz="2400" i="1" spc="-7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x</a:t>
                      </a:r>
                      <a:r>
                        <a:rPr sz="2400" i="1" spc="-1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i="1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P</a:t>
                      </a:r>
                      <a:r>
                        <a:rPr sz="2400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(</a:t>
                      </a:r>
                      <a:r>
                        <a:rPr sz="2400" i="1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x</a:t>
                      </a:r>
                      <a:r>
                        <a:rPr sz="2400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)</a:t>
                      </a:r>
                      <a:endParaRPr sz="240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843B0C"/>
                      </a:solidFill>
                      <a:prstDash val="solid"/>
                    </a:lnL>
                    <a:lnR w="12700">
                      <a:solidFill>
                        <a:srgbClr val="843B0C"/>
                      </a:solidFill>
                      <a:prstDash val="solid"/>
                    </a:lnR>
                    <a:lnT w="12700">
                      <a:solidFill>
                        <a:srgbClr val="843B0C"/>
                      </a:solidFill>
                      <a:prstDash val="solid"/>
                    </a:lnT>
                    <a:lnB w="12700">
                      <a:solidFill>
                        <a:srgbClr val="843B0C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600" spc="-1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Universal</a:t>
                      </a:r>
                      <a:r>
                        <a:rPr sz="2600" spc="-3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600" spc="-1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Generalization</a:t>
                      </a:r>
                      <a:endParaRPr sz="2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843B0C"/>
                      </a:solidFill>
                      <a:prstDash val="solid"/>
                    </a:lnL>
                    <a:lnR w="12700">
                      <a:solidFill>
                        <a:srgbClr val="843B0C"/>
                      </a:solidFill>
                      <a:prstDash val="solid"/>
                    </a:lnR>
                    <a:lnT w="12700">
                      <a:solidFill>
                        <a:srgbClr val="843B0C"/>
                      </a:solidFill>
                      <a:prstDash val="solid"/>
                    </a:lnT>
                    <a:lnB w="12700">
                      <a:solidFill>
                        <a:srgbClr val="843B0C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5418">
                <a:tc>
                  <a:txBody>
                    <a:bodyPr/>
                    <a:lstStyle/>
                    <a:p>
                      <a:pPr marL="370205">
                        <a:lnSpc>
                          <a:spcPct val="100000"/>
                        </a:lnSpc>
                        <a:spcBef>
                          <a:spcPts val="235"/>
                        </a:spcBef>
                        <a:tabLst>
                          <a:tab pos="3429635" algn="l"/>
                        </a:tabLst>
                      </a:pPr>
                      <a:r>
                        <a:rPr sz="2400" u="sng" spc="-11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u="sng" spc="-6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DejaVu Sans"/>
                          <a:cs typeface="DejaVu Sans"/>
                        </a:rPr>
                        <a:t>∃</a:t>
                      </a:r>
                      <a:r>
                        <a:rPr sz="2400" i="1" u="sng" spc="-6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x</a:t>
                      </a:r>
                      <a:r>
                        <a:rPr sz="2400" i="1" u="sng" spc="-8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i="1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P</a:t>
                      </a:r>
                      <a:r>
                        <a:rPr sz="2400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(</a:t>
                      </a:r>
                      <a:r>
                        <a:rPr sz="2400" i="1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x</a:t>
                      </a:r>
                      <a:r>
                        <a:rPr sz="2400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)	</a:t>
                      </a:r>
                      <a:endParaRPr sz="240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2400" spc="-15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DejaVu Sans"/>
                          <a:cs typeface="DejaVu Sans"/>
                        </a:rPr>
                        <a:t>∴ </a:t>
                      </a:r>
                      <a:r>
                        <a:rPr sz="2400" i="1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P</a:t>
                      </a:r>
                      <a:r>
                        <a:rPr sz="2400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(</a:t>
                      </a:r>
                      <a:r>
                        <a:rPr sz="2400" i="1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sz="2400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) </a:t>
                      </a:r>
                      <a:r>
                        <a:rPr sz="2400" spc="-2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for </a:t>
                      </a:r>
                      <a:r>
                        <a:rPr sz="2400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some element</a:t>
                      </a:r>
                      <a:r>
                        <a:rPr sz="2400" spc="-18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c</a:t>
                      </a:r>
                      <a:endParaRPr sz="240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9845" marB="0">
                    <a:lnL w="12700">
                      <a:solidFill>
                        <a:srgbClr val="843B0C"/>
                      </a:solidFill>
                      <a:prstDash val="solid"/>
                    </a:lnL>
                    <a:lnR w="12700">
                      <a:solidFill>
                        <a:srgbClr val="843B0C"/>
                      </a:solidFill>
                      <a:prstDash val="solid"/>
                    </a:lnR>
                    <a:lnT w="12700">
                      <a:solidFill>
                        <a:srgbClr val="843B0C"/>
                      </a:solidFill>
                      <a:prstDash val="solid"/>
                    </a:lnT>
                    <a:lnB w="12700">
                      <a:solidFill>
                        <a:srgbClr val="843B0C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600" spc="-1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Existential</a:t>
                      </a:r>
                      <a:r>
                        <a:rPr sz="2600" spc="-4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600" spc="-1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Instantiation</a:t>
                      </a:r>
                      <a:endParaRPr sz="2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843B0C"/>
                      </a:solidFill>
                      <a:prstDash val="solid"/>
                    </a:lnL>
                    <a:lnR w="12700">
                      <a:solidFill>
                        <a:srgbClr val="843B0C"/>
                      </a:solidFill>
                      <a:prstDash val="solid"/>
                    </a:lnR>
                    <a:lnT w="12700">
                      <a:solidFill>
                        <a:srgbClr val="843B0C"/>
                      </a:solidFill>
                      <a:prstDash val="solid"/>
                    </a:lnT>
                    <a:lnB w="12700">
                      <a:solidFill>
                        <a:srgbClr val="843B0C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5418">
                <a:tc>
                  <a:txBody>
                    <a:bodyPr/>
                    <a:lstStyle/>
                    <a:p>
                      <a:pPr marL="39306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400" i="1" u="sng" spc="-229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i="1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P</a:t>
                      </a:r>
                      <a:r>
                        <a:rPr sz="2400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(</a:t>
                      </a:r>
                      <a:r>
                        <a:rPr sz="2400" i="1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c</a:t>
                      </a:r>
                      <a:r>
                        <a:rPr sz="2400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) </a:t>
                      </a:r>
                      <a:r>
                        <a:rPr sz="2400" u="sng" spc="-2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for </a:t>
                      </a:r>
                      <a:r>
                        <a:rPr sz="2400" u="sng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some element</a:t>
                      </a:r>
                      <a:r>
                        <a:rPr sz="2400" u="sng" spc="-3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i="1" u="sng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c</a:t>
                      </a:r>
                      <a:r>
                        <a:rPr sz="2400" i="1" u="sng" spc="190" dirty="0">
                          <a:solidFill>
                            <a:schemeClr val="accent2">
                              <a:lumMod val="75000"/>
                            </a:schemeClr>
                          </a:solidFill>
                          <a:uFill>
                            <a:solidFill>
                              <a:srgbClr val="EC7C30"/>
                            </a:solidFill>
                          </a:uFill>
                          <a:latin typeface="Carlito"/>
                          <a:cs typeface="Carlito"/>
                        </a:rPr>
                        <a:t> </a:t>
                      </a:r>
                      <a:endParaRPr sz="2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400" spc="-15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DejaVu Sans"/>
                          <a:cs typeface="DejaVu Sans"/>
                        </a:rPr>
                        <a:t>∴ </a:t>
                      </a:r>
                      <a:r>
                        <a:rPr sz="2400" spc="-6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DejaVu Sans"/>
                          <a:cs typeface="DejaVu Sans"/>
                        </a:rPr>
                        <a:t>∃</a:t>
                      </a:r>
                      <a:r>
                        <a:rPr sz="2400" i="1" spc="-6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x</a:t>
                      </a:r>
                      <a:r>
                        <a:rPr sz="2400" i="1" spc="-9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400" i="1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P</a:t>
                      </a:r>
                      <a:r>
                        <a:rPr sz="2400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(</a:t>
                      </a:r>
                      <a:r>
                        <a:rPr sz="2400" i="1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x</a:t>
                      </a:r>
                      <a:r>
                        <a:rPr sz="2400" spc="-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)</a:t>
                      </a:r>
                      <a:endParaRPr sz="24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26670" marB="0">
                    <a:lnL w="12700">
                      <a:solidFill>
                        <a:srgbClr val="843B0C"/>
                      </a:solidFill>
                      <a:prstDash val="solid"/>
                    </a:lnL>
                    <a:lnR w="12700">
                      <a:solidFill>
                        <a:srgbClr val="843B0C"/>
                      </a:solidFill>
                      <a:prstDash val="solid"/>
                    </a:lnR>
                    <a:lnT w="12700">
                      <a:solidFill>
                        <a:srgbClr val="843B0C"/>
                      </a:solidFill>
                      <a:prstDash val="solid"/>
                    </a:lnT>
                    <a:lnB w="12700">
                      <a:solidFill>
                        <a:srgbClr val="843B0C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2600" spc="-1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Existential</a:t>
                      </a:r>
                      <a:r>
                        <a:rPr sz="2600" spc="-35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sz="2600" spc="-1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rlito"/>
                          <a:cs typeface="Carlito"/>
                        </a:rPr>
                        <a:t>Generalization</a:t>
                      </a:r>
                      <a:endParaRPr sz="2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rlito"/>
                        <a:cs typeface="Carlito"/>
                      </a:endParaRPr>
                    </a:p>
                  </a:txBody>
                  <a:tcPr marL="0" marR="0" marT="193040" marB="0">
                    <a:lnL w="12700">
                      <a:solidFill>
                        <a:srgbClr val="843B0C"/>
                      </a:solidFill>
                      <a:prstDash val="solid"/>
                    </a:lnL>
                    <a:lnR w="12700">
                      <a:solidFill>
                        <a:srgbClr val="843B0C"/>
                      </a:solidFill>
                      <a:prstDash val="solid"/>
                    </a:lnR>
                    <a:lnT w="12700">
                      <a:solidFill>
                        <a:srgbClr val="843B0C"/>
                      </a:solidFill>
                      <a:prstDash val="solid"/>
                    </a:lnT>
                    <a:lnB w="12700">
                      <a:solidFill>
                        <a:srgbClr val="843B0C"/>
                      </a:solidFill>
                      <a:prstDash val="solid"/>
                    </a:lnB>
                    <a:solidFill>
                      <a:srgbClr val="FAE4D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2">
            <a:extLst>
              <a:ext uri="{FF2B5EF4-FFF2-40B4-BE49-F238E27FC236}">
                <a16:creationId xmlns="" xmlns:a16="http://schemas.microsoft.com/office/drawing/2014/main" id="{AEE5BB9E-A153-412C-A7CA-A59CB146C02D}"/>
              </a:ext>
            </a:extLst>
          </p:cNvPr>
          <p:cNvSpPr txBox="1">
            <a:spLocks/>
          </p:cNvSpPr>
          <p:nvPr/>
        </p:nvSpPr>
        <p:spPr>
          <a:xfrm>
            <a:off x="484584" y="452718"/>
            <a:ext cx="7053542" cy="17818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540" algn="ctr">
              <a:lnSpc>
                <a:spcPts val="6915"/>
              </a:lnSpc>
              <a:spcBef>
                <a:spcPts val="95"/>
              </a:spcBef>
            </a:pPr>
            <a:r>
              <a:rPr lang="en-US" sz="2800" spc="-5" dirty="0">
                <a:solidFill>
                  <a:schemeClr val="tx1"/>
                </a:solidFill>
              </a:rPr>
              <a:t>Rules </a:t>
            </a:r>
            <a:r>
              <a:rPr lang="en-US" sz="2800" dirty="0">
                <a:solidFill>
                  <a:schemeClr val="tx1"/>
                </a:solidFill>
              </a:rPr>
              <a:t>of </a:t>
            </a:r>
            <a:r>
              <a:rPr lang="en-US" sz="2800" spc="-30" dirty="0">
                <a:solidFill>
                  <a:schemeClr val="tx1"/>
                </a:solidFill>
              </a:rPr>
              <a:t>Inference</a:t>
            </a:r>
          </a:p>
          <a:p>
            <a:pPr marL="1905" algn="ctr">
              <a:lnSpc>
                <a:spcPts val="6915"/>
              </a:lnSpc>
            </a:pPr>
            <a:r>
              <a:rPr lang="en-US" sz="2800" spc="-30" dirty="0">
                <a:solidFill>
                  <a:schemeClr val="tx1"/>
                </a:solidFill>
              </a:rPr>
              <a:t>For </a:t>
            </a:r>
            <a:r>
              <a:rPr lang="en-US" sz="2800" spc="-15" dirty="0">
                <a:solidFill>
                  <a:schemeClr val="tx1"/>
                </a:solidFill>
              </a:rPr>
              <a:t>Quantified</a:t>
            </a:r>
            <a:r>
              <a:rPr lang="en-US" sz="2800" spc="30" dirty="0">
                <a:solidFill>
                  <a:schemeClr val="tx1"/>
                </a:solidFill>
              </a:rPr>
              <a:t> </a:t>
            </a:r>
            <a:r>
              <a:rPr lang="en-US" sz="2800" spc="-30" dirty="0">
                <a:solidFill>
                  <a:schemeClr val="tx1"/>
                </a:solidFill>
              </a:rPr>
              <a:t>Statements</a:t>
            </a:r>
          </a:p>
        </p:txBody>
      </p:sp>
    </p:spTree>
    <p:extLst>
      <p:ext uri="{BB962C8B-B14F-4D97-AF65-F5344CB8AC3E}">
        <p14:creationId xmlns:p14="http://schemas.microsoft.com/office/powerpoint/2010/main" val="3487186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1" y="1"/>
            <a:ext cx="7886699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800" spc="-20" dirty="0"/>
              <a:t>Universal </a:t>
            </a:r>
            <a:r>
              <a:rPr sz="4800" spc="-15" dirty="0"/>
              <a:t>Instantiation</a:t>
            </a:r>
            <a:r>
              <a:rPr sz="4800" spc="-45" dirty="0"/>
              <a:t> </a:t>
            </a:r>
            <a:r>
              <a:rPr sz="4800" spc="-10" dirty="0"/>
              <a:t>(UI)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1815466" y="3579644"/>
            <a:ext cx="5513069" cy="40493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spcBef>
                <a:spcPts val="100"/>
              </a:spcBef>
            </a:pPr>
            <a:r>
              <a:rPr spc="-5" dirty="0"/>
              <a:t>Example:</a:t>
            </a:r>
          </a:p>
          <a:p>
            <a:pPr marL="32384" marR="5080">
              <a:lnSpc>
                <a:spcPts val="5760"/>
              </a:lnSpc>
              <a:spcBef>
                <a:spcPts val="670"/>
              </a:spcBef>
            </a:pPr>
            <a:r>
              <a:rPr spc="-5" dirty="0">
                <a:solidFill>
                  <a:srgbClr val="000000"/>
                </a:solidFill>
              </a:rPr>
              <a:t>Our domain </a:t>
            </a:r>
            <a:r>
              <a:rPr spc="-10" dirty="0">
                <a:solidFill>
                  <a:srgbClr val="000000"/>
                </a:solidFill>
              </a:rPr>
              <a:t>consists </a:t>
            </a:r>
            <a:r>
              <a:rPr spc="-5" dirty="0">
                <a:solidFill>
                  <a:srgbClr val="000000"/>
                </a:solidFill>
              </a:rPr>
              <a:t>of</a:t>
            </a:r>
            <a:r>
              <a:rPr lang="en-US" spc="-5" dirty="0">
                <a:solidFill>
                  <a:srgbClr val="000000"/>
                </a:solidFill>
              </a:rPr>
              <a:t> </a:t>
            </a:r>
            <a:r>
              <a:rPr lang="en-US" spc="-10" dirty="0">
                <a:solidFill>
                  <a:srgbClr val="000000"/>
                </a:solidFill>
              </a:rPr>
              <a:t>;  “All women are wise”</a:t>
            </a:r>
          </a:p>
          <a:p>
            <a:pPr marL="19685">
              <a:spcBef>
                <a:spcPts val="25"/>
              </a:spcBef>
            </a:pPr>
            <a:endParaRPr sz="1900" dirty="0">
              <a:latin typeface="Arial"/>
              <a:cs typeface="Arial"/>
            </a:endParaRPr>
          </a:p>
          <a:p>
            <a:pPr marL="32384">
              <a:tabLst>
                <a:tab pos="1600835" algn="l"/>
              </a:tabLst>
            </a:pPr>
            <a:r>
              <a:rPr spc="-60" dirty="0">
                <a:solidFill>
                  <a:srgbClr val="000000"/>
                </a:solidFill>
                <a:latin typeface="Arial"/>
                <a:cs typeface="Arial"/>
              </a:rPr>
              <a:t>“Therefore,	</a:t>
            </a:r>
            <a:r>
              <a:rPr lang="en-US" spc="-60" dirty="0">
                <a:solidFill>
                  <a:srgbClr val="000000"/>
                </a:solidFill>
                <a:latin typeface="Arial"/>
                <a:cs typeface="Arial"/>
              </a:rPr>
              <a:t>LISA  is wise .</a:t>
            </a:r>
          </a:p>
          <a:p>
            <a:pPr marL="32384">
              <a:tabLst>
                <a:tab pos="1600835" algn="l"/>
              </a:tabLst>
            </a:pPr>
            <a:r>
              <a:rPr lang="en-US" spc="-60" dirty="0">
                <a:solidFill>
                  <a:srgbClr val="FF0000"/>
                </a:solidFill>
                <a:latin typeface="Arial"/>
                <a:cs typeface="Arial"/>
              </a:rPr>
              <a:t>LISA is a member of the domain of all women.</a:t>
            </a:r>
            <a:endParaRPr spc="-6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19243" y="2209800"/>
            <a:ext cx="1213009" cy="854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8125DAE-7686-4310-B903-EC42D2D41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817054"/>
            <a:ext cx="7029450" cy="116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7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1" y="0"/>
            <a:ext cx="891540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4000" spc="-15" dirty="0"/>
              <a:t>Universal Generalization</a:t>
            </a:r>
            <a:r>
              <a:rPr sz="4000" spc="-90" dirty="0"/>
              <a:t> </a:t>
            </a:r>
            <a:r>
              <a:rPr sz="4000" spc="-10" dirty="0"/>
              <a:t>(UG)</a:t>
            </a:r>
          </a:p>
        </p:txBody>
      </p:sp>
      <p:sp>
        <p:nvSpPr>
          <p:cNvPr id="3" name="object 3"/>
          <p:cNvSpPr/>
          <p:nvPr/>
        </p:nvSpPr>
        <p:spPr>
          <a:xfrm>
            <a:off x="2938939" y="3200400"/>
            <a:ext cx="3116103" cy="733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9A53B21-4FBF-4CAF-9D99-8A5E01BED080}"/>
              </a:ext>
            </a:extLst>
          </p:cNvPr>
          <p:cNvSpPr txBox="1"/>
          <p:nvPr/>
        </p:nvSpPr>
        <p:spPr>
          <a:xfrm>
            <a:off x="1861441" y="4110197"/>
            <a:ext cx="5649719" cy="2936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384" marR="5080">
              <a:lnSpc>
                <a:spcPts val="5760"/>
              </a:lnSpc>
              <a:spcBef>
                <a:spcPts val="670"/>
              </a:spcBef>
            </a:pPr>
            <a:r>
              <a:rPr lang="en-US" spc="-5" dirty="0">
                <a:solidFill>
                  <a:srgbClr val="000000"/>
                </a:solidFill>
                <a:latin typeface="Carlito"/>
                <a:cs typeface="Carlito"/>
              </a:rPr>
              <a:t>Our domain </a:t>
            </a:r>
            <a:r>
              <a:rPr lang="en-US" spc="-10" dirty="0">
                <a:solidFill>
                  <a:srgbClr val="000000"/>
                </a:solidFill>
                <a:latin typeface="Carlito"/>
                <a:cs typeface="Carlito"/>
              </a:rPr>
              <a:t>consists </a:t>
            </a:r>
            <a:r>
              <a:rPr lang="en-US" spc="-5" dirty="0">
                <a:solidFill>
                  <a:srgbClr val="000000"/>
                </a:solidFill>
                <a:latin typeface="Carlito"/>
                <a:cs typeface="Carlito"/>
              </a:rPr>
              <a:t>of </a:t>
            </a:r>
            <a:r>
              <a:rPr lang="en-US" dirty="0">
                <a:solidFill>
                  <a:srgbClr val="000000"/>
                </a:solidFill>
                <a:latin typeface="Carlito"/>
                <a:cs typeface="Carlito"/>
              </a:rPr>
              <a:t>all boy </a:t>
            </a:r>
            <a:r>
              <a:rPr lang="en-US" spc="-10" dirty="0">
                <a:solidFill>
                  <a:srgbClr val="000000"/>
                </a:solidFill>
                <a:latin typeface="Carlito"/>
                <a:cs typeface="Carlito"/>
              </a:rPr>
              <a:t>students are smart </a:t>
            </a:r>
            <a:r>
              <a:rPr lang="en-US" dirty="0">
                <a:solidFill>
                  <a:srgbClr val="000000"/>
                </a:solidFill>
                <a:latin typeface="Carlito"/>
                <a:cs typeface="Carlito"/>
              </a:rPr>
              <a:t>and </a:t>
            </a:r>
            <a:r>
              <a:rPr lang="en-US" dirty="0" err="1">
                <a:solidFill>
                  <a:srgbClr val="000000"/>
                </a:solidFill>
                <a:latin typeface="Carlito"/>
                <a:cs typeface="Carlito"/>
              </a:rPr>
              <a:t>Sachin</a:t>
            </a:r>
            <a:r>
              <a:rPr lang="en-US" dirty="0">
                <a:solidFill>
                  <a:srgbClr val="000000"/>
                </a:solidFill>
                <a:latin typeface="Carlito"/>
                <a:cs typeface="Carlito"/>
              </a:rPr>
              <a:t> is a </a:t>
            </a:r>
            <a:r>
              <a:rPr lang="en-US" spc="-10" dirty="0">
                <a:solidFill>
                  <a:srgbClr val="000000"/>
                </a:solidFill>
                <a:latin typeface="Carlito"/>
                <a:cs typeface="Carlito"/>
              </a:rPr>
              <a:t>student. </a:t>
            </a:r>
          </a:p>
          <a:p>
            <a:pPr marL="32384" marR="5080">
              <a:lnSpc>
                <a:spcPts val="5760"/>
              </a:lnSpc>
              <a:spcBef>
                <a:spcPts val="670"/>
              </a:spcBef>
            </a:pPr>
            <a:r>
              <a:rPr lang="en-US" dirty="0" err="1">
                <a:solidFill>
                  <a:srgbClr val="000000"/>
                </a:solidFill>
                <a:latin typeface="Carlito"/>
                <a:cs typeface="Carlito"/>
              </a:rPr>
              <a:t>Sachin</a:t>
            </a:r>
            <a:r>
              <a:rPr lang="en-US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US" spc="-12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lang="en-US" spc="-1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-60" dirty="0">
                <a:solidFill>
                  <a:srgbClr val="000000"/>
                </a:solidFill>
                <a:latin typeface="Arial"/>
                <a:cs typeface="Arial"/>
              </a:rPr>
              <a:t>smart.”</a:t>
            </a:r>
            <a:endParaRPr lang="en-US" spc="-15" dirty="0">
              <a:solidFill>
                <a:srgbClr val="000000"/>
              </a:solidFill>
              <a:latin typeface="Arial"/>
              <a:cs typeface="Arial"/>
            </a:endParaRPr>
          </a:p>
          <a:p>
            <a:pPr marL="19685">
              <a:spcBef>
                <a:spcPts val="25"/>
              </a:spcBef>
            </a:pPr>
            <a:endParaRPr lang="en-US" sz="1600" dirty="0">
              <a:latin typeface="Arial"/>
              <a:cs typeface="Arial"/>
            </a:endParaRPr>
          </a:p>
          <a:p>
            <a:pPr marL="32384">
              <a:tabLst>
                <a:tab pos="1600835" algn="l"/>
              </a:tabLst>
            </a:pPr>
            <a:r>
              <a:rPr lang="en-US" spc="-60" dirty="0">
                <a:solidFill>
                  <a:srgbClr val="000000"/>
                </a:solidFill>
                <a:latin typeface="Arial"/>
                <a:cs typeface="Arial"/>
              </a:rPr>
              <a:t>“Therefore,</a:t>
            </a:r>
            <a:r>
              <a:rPr lang="en-US" spc="-45" dirty="0">
                <a:solidFill>
                  <a:srgbClr val="000000"/>
                </a:solidFill>
                <a:latin typeface="Arial"/>
                <a:cs typeface="Arial"/>
              </a:rPr>
              <a:t> “All boy </a:t>
            </a:r>
            <a:r>
              <a:rPr lang="en-US" spc="-85" dirty="0">
                <a:solidFill>
                  <a:srgbClr val="000000"/>
                </a:solidFill>
                <a:latin typeface="Arial"/>
                <a:cs typeface="Arial"/>
              </a:rPr>
              <a:t>students </a:t>
            </a:r>
            <a:r>
              <a:rPr lang="en-US" spc="-110" dirty="0">
                <a:solidFill>
                  <a:srgbClr val="000000"/>
                </a:solidFill>
                <a:latin typeface="Arial"/>
                <a:cs typeface="Arial"/>
              </a:rPr>
              <a:t>are</a:t>
            </a:r>
            <a:r>
              <a:rPr lang="en-US" spc="-2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pc="-15" dirty="0">
                <a:solidFill>
                  <a:srgbClr val="000000"/>
                </a:solidFill>
                <a:latin typeface="Arial"/>
                <a:cs typeface="Arial"/>
              </a:rPr>
              <a:t>smart”</a:t>
            </a:r>
            <a:r>
              <a:rPr lang="en-US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US" spc="-60" dirty="0">
                <a:solidFill>
                  <a:srgbClr val="000000"/>
                </a:solidFill>
                <a:latin typeface="Arial"/>
                <a:cs typeface="Arial"/>
              </a:rPr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8AE57B1-6F03-474E-9951-1C0080621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2" y="731000"/>
            <a:ext cx="8308896" cy="219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31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C2FA6F7-8D91-4C09-AEC4-AA3BCE0F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203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5850" y="153889"/>
            <a:ext cx="782955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5" dirty="0"/>
              <a:t>Existential Instantiation</a:t>
            </a:r>
            <a:r>
              <a:rPr spc="-95" dirty="0"/>
              <a:t> </a:t>
            </a:r>
            <a:r>
              <a:rPr spc="-10" dirty="0"/>
              <a:t>(EI)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14550" y="4437000"/>
            <a:ext cx="4750118" cy="1851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Carlito"/>
                <a:cs typeface="Carlito"/>
              </a:rPr>
              <a:t>Example</a:t>
            </a:r>
            <a:r>
              <a:rPr sz="2400" spc="-5" dirty="0">
                <a:solidFill>
                  <a:srgbClr val="0000FF"/>
                </a:solidFill>
                <a:latin typeface="Carlito"/>
                <a:cs typeface="Carlito"/>
              </a:rPr>
              <a:t>:</a:t>
            </a:r>
            <a:endParaRPr sz="2400" dirty="0">
              <a:latin typeface="Carlito"/>
              <a:cs typeface="Carlito"/>
            </a:endParaRPr>
          </a:p>
          <a:p>
            <a:pPr>
              <a:spcBef>
                <a:spcPts val="10"/>
              </a:spcBef>
            </a:pPr>
            <a:endParaRPr sz="2350" dirty="0">
              <a:latin typeface="Carlito"/>
              <a:cs typeface="Carlito"/>
            </a:endParaRPr>
          </a:p>
          <a:p>
            <a:pPr marL="12700" marR="5080"/>
            <a:r>
              <a:rPr sz="2400" spc="-60" dirty="0">
                <a:latin typeface="Arial"/>
                <a:cs typeface="Arial"/>
              </a:rPr>
              <a:t>“There </a:t>
            </a:r>
            <a:r>
              <a:rPr sz="2400" spc="-125" dirty="0">
                <a:latin typeface="Arial"/>
                <a:cs typeface="Arial"/>
              </a:rPr>
              <a:t>is someone </a:t>
            </a:r>
            <a:r>
              <a:rPr sz="2400" spc="-55" dirty="0">
                <a:latin typeface="Arial"/>
                <a:cs typeface="Arial"/>
              </a:rPr>
              <a:t>who </a:t>
            </a:r>
            <a:r>
              <a:rPr sz="2400" spc="-60" dirty="0">
                <a:latin typeface="Arial"/>
                <a:cs typeface="Arial"/>
              </a:rPr>
              <a:t>got </a:t>
            </a:r>
            <a:r>
              <a:rPr sz="2400" spc="-130" dirty="0">
                <a:latin typeface="Arial"/>
                <a:cs typeface="Arial"/>
              </a:rPr>
              <a:t>an </a:t>
            </a:r>
            <a:r>
              <a:rPr sz="2400" spc="-215" dirty="0">
                <a:latin typeface="Arial"/>
                <a:cs typeface="Arial"/>
              </a:rPr>
              <a:t>A </a:t>
            </a:r>
            <a:r>
              <a:rPr lang="en-US" sz="2400" spc="-21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</a:t>
            </a:r>
            <a:r>
              <a:rPr sz="2400" spc="-305" dirty="0">
                <a:latin typeface="Arial"/>
                <a:cs typeface="Arial"/>
              </a:rPr>
              <a:t>COMPSCI </a:t>
            </a:r>
            <a:r>
              <a:rPr lang="en-US" sz="2400" spc="-85" dirty="0">
                <a:latin typeface="Arial"/>
                <a:cs typeface="Arial"/>
              </a:rPr>
              <a:t>230</a:t>
            </a:r>
            <a:r>
              <a:rPr sz="2400" spc="-85" dirty="0">
                <a:latin typeface="Arial"/>
                <a:cs typeface="Arial"/>
              </a:rPr>
              <a:t>.”  </a:t>
            </a:r>
            <a:r>
              <a:rPr sz="2400" spc="-70" dirty="0">
                <a:latin typeface="Arial"/>
                <a:cs typeface="Arial"/>
              </a:rPr>
              <a:t>“Let’s </a:t>
            </a:r>
            <a:r>
              <a:rPr sz="2400" spc="-90" dirty="0">
                <a:latin typeface="Arial"/>
                <a:cs typeface="Arial"/>
              </a:rPr>
              <a:t>call </a:t>
            </a:r>
            <a:r>
              <a:rPr sz="2400" spc="-65" dirty="0">
                <a:latin typeface="Arial"/>
                <a:cs typeface="Arial"/>
              </a:rPr>
              <a:t>her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lang="en-US" sz="2400" dirty="0">
                <a:latin typeface="Carlito"/>
                <a:cs typeface="Carlito"/>
              </a:rPr>
              <a:t>li</a:t>
            </a:r>
            <a:r>
              <a:rPr sz="2400" dirty="0">
                <a:latin typeface="Carlito"/>
                <a:cs typeface="Carlito"/>
              </a:rPr>
              <a:t> and </a:t>
            </a:r>
            <a:r>
              <a:rPr sz="2400" spc="-20" dirty="0">
                <a:latin typeface="Carlito"/>
                <a:cs typeface="Carlito"/>
              </a:rPr>
              <a:t>say </a:t>
            </a:r>
            <a:r>
              <a:rPr sz="2400" spc="-5" dirty="0">
                <a:latin typeface="Carlito"/>
                <a:cs typeface="Carlito"/>
              </a:rPr>
              <a:t>that 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lang="en-US" sz="2400" dirty="0">
                <a:latin typeface="Carlito"/>
                <a:cs typeface="Carlito"/>
              </a:rPr>
              <a:t>li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55" dirty="0">
                <a:latin typeface="Arial"/>
                <a:cs typeface="Arial"/>
              </a:rPr>
              <a:t>got </a:t>
            </a:r>
            <a:r>
              <a:rPr sz="2400" spc="-130" dirty="0">
                <a:latin typeface="Arial"/>
                <a:cs typeface="Arial"/>
              </a:rPr>
              <a:t>an</a:t>
            </a:r>
            <a:r>
              <a:rPr lang="en-US" sz="2400" spc="-130" dirty="0">
                <a:latin typeface="Arial"/>
                <a:cs typeface="Arial"/>
              </a:rPr>
              <a:t> </a:t>
            </a:r>
            <a:r>
              <a:rPr sz="2400" spc="-470" dirty="0">
                <a:latin typeface="Arial"/>
                <a:cs typeface="Arial"/>
              </a:rPr>
              <a:t> </a:t>
            </a:r>
            <a:r>
              <a:rPr sz="2400" spc="-55" dirty="0">
                <a:latin typeface="Arial"/>
                <a:cs typeface="Arial"/>
              </a:rPr>
              <a:t>A”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28950" y="3733800"/>
            <a:ext cx="3542538" cy="854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303045E-E3E5-4BD8-A71C-4D0A89F5F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281168"/>
            <a:ext cx="7081860" cy="148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470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751" y="153888"/>
            <a:ext cx="91440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15" dirty="0"/>
              <a:t>Existential Generalization</a:t>
            </a:r>
            <a:r>
              <a:rPr spc="-85" dirty="0"/>
              <a:t> </a:t>
            </a:r>
            <a:r>
              <a:rPr spc="-15" dirty="0"/>
              <a:t>(EG)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9892" y="4876801"/>
            <a:ext cx="5084217" cy="1851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0000FF"/>
                </a:solidFill>
                <a:latin typeface="Carlito"/>
                <a:cs typeface="Carlito"/>
              </a:rPr>
              <a:t>Example</a:t>
            </a:r>
            <a:r>
              <a:rPr sz="2400" spc="-5" dirty="0">
                <a:solidFill>
                  <a:srgbClr val="0000FF"/>
                </a:solidFill>
                <a:latin typeface="Carlito"/>
                <a:cs typeface="Carlito"/>
              </a:rPr>
              <a:t>:</a:t>
            </a:r>
            <a:endParaRPr sz="2400" dirty="0">
              <a:latin typeface="Carlito"/>
              <a:cs typeface="Carlito"/>
            </a:endParaRPr>
          </a:p>
          <a:p>
            <a:pPr>
              <a:spcBef>
                <a:spcPts val="10"/>
              </a:spcBef>
            </a:pPr>
            <a:endParaRPr sz="2350" dirty="0">
              <a:latin typeface="Carlito"/>
              <a:cs typeface="Carlito"/>
            </a:endParaRPr>
          </a:p>
          <a:p>
            <a:pPr marL="12700"/>
            <a:r>
              <a:rPr sz="2400" dirty="0">
                <a:latin typeface="Arial"/>
                <a:cs typeface="Arial"/>
              </a:rPr>
              <a:t>“</a:t>
            </a:r>
            <a:r>
              <a:rPr sz="2400" dirty="0">
                <a:latin typeface="Carlito"/>
                <a:cs typeface="Carlito"/>
              </a:rPr>
              <a:t>A</a:t>
            </a:r>
            <a:r>
              <a:rPr lang="en-US" sz="2400" dirty="0">
                <a:latin typeface="Carlito"/>
                <a:cs typeface="Carlito"/>
              </a:rPr>
              <a:t>li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55" dirty="0">
                <a:latin typeface="Arial"/>
                <a:cs typeface="Arial"/>
              </a:rPr>
              <a:t>got </a:t>
            </a:r>
            <a:r>
              <a:rPr sz="2400" spc="-130" dirty="0">
                <a:latin typeface="Arial"/>
                <a:cs typeface="Arial"/>
              </a:rPr>
              <a:t>an </a:t>
            </a:r>
            <a:r>
              <a:rPr sz="2400" spc="-215" dirty="0">
                <a:latin typeface="Arial"/>
                <a:cs typeface="Arial"/>
              </a:rPr>
              <a:t>A </a:t>
            </a:r>
            <a:r>
              <a:rPr lang="en-US" sz="2400" spc="-215" dirty="0">
                <a:latin typeface="Arial"/>
                <a:cs typeface="Arial"/>
              </a:rPr>
              <a:t> </a:t>
            </a:r>
            <a:r>
              <a:rPr sz="2400" spc="-30" dirty="0">
                <a:latin typeface="Arial"/>
                <a:cs typeface="Arial"/>
              </a:rPr>
              <a:t>in the</a:t>
            </a:r>
            <a:r>
              <a:rPr sz="2400" spc="-275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class.”</a:t>
            </a:r>
            <a:endParaRPr sz="2400" dirty="0">
              <a:latin typeface="Arial"/>
              <a:cs typeface="Arial"/>
            </a:endParaRPr>
          </a:p>
          <a:p>
            <a:pPr marL="12700">
              <a:tabLst>
                <a:tab pos="1579880" algn="l"/>
              </a:tabLst>
            </a:pPr>
            <a:r>
              <a:rPr sz="2400" spc="-60" dirty="0">
                <a:latin typeface="Arial"/>
                <a:cs typeface="Arial"/>
              </a:rPr>
              <a:t>“Therefore,	</a:t>
            </a:r>
            <a:r>
              <a:rPr sz="2400" spc="-125" dirty="0">
                <a:latin typeface="Arial"/>
                <a:cs typeface="Arial"/>
              </a:rPr>
              <a:t>someone </a:t>
            </a:r>
            <a:r>
              <a:rPr sz="2400" spc="-55" dirty="0">
                <a:latin typeface="Arial"/>
                <a:cs typeface="Arial"/>
              </a:rPr>
              <a:t>got </a:t>
            </a:r>
            <a:r>
              <a:rPr sz="2400" spc="-130" dirty="0">
                <a:latin typeface="Arial"/>
                <a:cs typeface="Arial"/>
              </a:rPr>
              <a:t>an </a:t>
            </a:r>
            <a:r>
              <a:rPr sz="2400" spc="-215" dirty="0">
                <a:latin typeface="Arial"/>
                <a:cs typeface="Arial"/>
              </a:rPr>
              <a:t>A </a:t>
            </a:r>
            <a:r>
              <a:rPr sz="2400" spc="-30" dirty="0">
                <a:latin typeface="Arial"/>
                <a:cs typeface="Arial"/>
              </a:rPr>
              <a:t>in the</a:t>
            </a:r>
            <a:r>
              <a:rPr sz="2400" spc="-250" dirty="0">
                <a:latin typeface="Arial"/>
                <a:cs typeface="Arial"/>
              </a:rPr>
              <a:t> </a:t>
            </a:r>
            <a:r>
              <a:rPr sz="2400" spc="-135" dirty="0">
                <a:latin typeface="Arial"/>
                <a:cs typeface="Arial"/>
              </a:rPr>
              <a:t>class.”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35701" y="3411415"/>
            <a:ext cx="3272599" cy="854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1200504-F3CC-4C1F-BF6E-61E6C55F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1" y="1261266"/>
            <a:ext cx="7272041" cy="11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3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04" y="1754200"/>
            <a:ext cx="7491413" cy="422872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Show that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sz="2800" spc="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premises</a:t>
            </a:r>
            <a:endParaRPr sz="2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150" dirty="0">
              <a:latin typeface="Carlito"/>
              <a:cs typeface="Carlito"/>
            </a:endParaRPr>
          </a:p>
          <a:p>
            <a:pPr marL="12700" marR="519430">
              <a:lnSpc>
                <a:spcPts val="3020"/>
              </a:lnSpc>
            </a:pPr>
            <a:r>
              <a:rPr sz="2800" spc="1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800" i="1" spc="15" dirty="0">
                <a:solidFill>
                  <a:srgbClr val="FFFFFF"/>
                </a:solidFill>
                <a:latin typeface="Carlito"/>
                <a:cs typeface="Carlito"/>
              </a:rPr>
              <a:t>Everyone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in this </a:t>
            </a:r>
            <a:r>
              <a:rPr sz="2800" i="1" spc="-15" dirty="0">
                <a:solidFill>
                  <a:srgbClr val="FFFFFF"/>
                </a:solidFill>
                <a:latin typeface="Carlito"/>
                <a:cs typeface="Carlito"/>
              </a:rPr>
              <a:t>discrete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mathematics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class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2800" i="1" spc="-30" dirty="0">
                <a:solidFill>
                  <a:srgbClr val="FFFFFF"/>
                </a:solidFill>
                <a:latin typeface="Carlito"/>
                <a:cs typeface="Carlito"/>
              </a:rPr>
              <a:t>taken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course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sz="2800" i="1" spc="-15" dirty="0">
                <a:solidFill>
                  <a:srgbClr val="FFFFFF"/>
                </a:solidFill>
                <a:latin typeface="Carlito"/>
                <a:cs typeface="Carlito"/>
              </a:rPr>
              <a:t>computer </a:t>
            </a:r>
            <a:r>
              <a:rPr sz="2800" i="1" spc="20" dirty="0">
                <a:solidFill>
                  <a:srgbClr val="FFFFFF"/>
                </a:solidFill>
                <a:latin typeface="Carlito"/>
                <a:cs typeface="Carlito"/>
              </a:rPr>
              <a:t>science</a:t>
            </a:r>
            <a:r>
              <a:rPr sz="2800" spc="20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r>
              <a:rPr sz="28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2800" spc="-13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2800" spc="35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800" i="1" spc="35" dirty="0">
                <a:solidFill>
                  <a:srgbClr val="FFFFFF"/>
                </a:solidFill>
                <a:latin typeface="Carlito"/>
                <a:cs typeface="Carlito"/>
              </a:rPr>
              <a:t>Marla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is a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student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in this</a:t>
            </a:r>
            <a:r>
              <a:rPr sz="2800" i="1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i="1" spc="30" dirty="0">
                <a:solidFill>
                  <a:srgbClr val="FFFFFF"/>
                </a:solidFill>
                <a:latin typeface="Carlito"/>
                <a:cs typeface="Carlito"/>
              </a:rPr>
              <a:t>class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800" spc="-65" dirty="0">
                <a:solidFill>
                  <a:srgbClr val="FFFFFF"/>
                </a:solidFill>
                <a:latin typeface="Arial"/>
                <a:cs typeface="Arial"/>
              </a:rPr>
              <a:t>imply 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00" spc="-125" dirty="0">
                <a:solidFill>
                  <a:srgbClr val="FFFFFF"/>
                </a:solidFill>
                <a:latin typeface="Arial"/>
                <a:cs typeface="Arial"/>
              </a:rPr>
              <a:t>conclusion </a:t>
            </a:r>
            <a:r>
              <a:rPr sz="2800" spc="4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800" i="1" spc="40" dirty="0">
                <a:solidFill>
                  <a:srgbClr val="FFFFFF"/>
                </a:solidFill>
                <a:latin typeface="Carlito"/>
                <a:cs typeface="Carlito"/>
              </a:rPr>
              <a:t>Marla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has </a:t>
            </a:r>
            <a:r>
              <a:rPr sz="2800" i="1" spc="-30" dirty="0">
                <a:solidFill>
                  <a:srgbClr val="FFFFFF"/>
                </a:solidFill>
                <a:latin typeface="Carlito"/>
                <a:cs typeface="Carlito"/>
              </a:rPr>
              <a:t>taken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course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computer</a:t>
            </a:r>
            <a:r>
              <a:rPr sz="2800" i="1" spc="-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science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.”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7704" y="807846"/>
            <a:ext cx="2661783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E</a:t>
            </a:r>
            <a:r>
              <a:rPr sz="4800" spc="-70" dirty="0"/>
              <a:t>x</a:t>
            </a:r>
            <a:r>
              <a:rPr sz="4800" dirty="0"/>
              <a:t>ample</a:t>
            </a:r>
          </a:p>
        </p:txBody>
      </p:sp>
    </p:spTree>
    <p:extLst>
      <p:ext uri="{BB962C8B-B14F-4D97-AF65-F5344CB8AC3E}">
        <p14:creationId xmlns:p14="http://schemas.microsoft.com/office/powerpoint/2010/main" val="4620517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05" y="1667853"/>
            <a:ext cx="6820376" cy="4250266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Let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D(x)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denote </a:t>
            </a:r>
            <a:r>
              <a:rPr sz="2800" spc="12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800" i="1" spc="120" dirty="0">
                <a:solidFill>
                  <a:srgbClr val="FFFFFF"/>
                </a:solidFill>
                <a:latin typeface="Carlito"/>
                <a:cs typeface="Carlito"/>
              </a:rPr>
              <a:t>x 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discrete mathematics</a:t>
            </a:r>
            <a:r>
              <a:rPr sz="2800" spc="-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class,”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let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C(x)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denote </a:t>
            </a:r>
            <a:r>
              <a:rPr sz="2800" spc="12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800" i="1" spc="120" dirty="0">
                <a:solidFill>
                  <a:srgbClr val="FFFFFF"/>
                </a:solidFill>
                <a:latin typeface="Carlito"/>
                <a:cs typeface="Carlito"/>
              </a:rPr>
              <a:t>x </a:t>
            </a:r>
            <a:r>
              <a:rPr sz="2800" spc="-210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taken </a:t>
            </a:r>
            <a:r>
              <a:rPr sz="2800" spc="-22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course 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28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Arial"/>
                <a:cs typeface="Arial"/>
              </a:rPr>
              <a:t>science.”</a:t>
            </a:r>
            <a:endParaRPr sz="2800" dirty="0">
              <a:latin typeface="Arial"/>
              <a:cs typeface="Arial"/>
            </a:endParaRPr>
          </a:p>
          <a:p>
            <a:pPr marL="2280285" marR="720090" indent="-291465">
              <a:lnSpc>
                <a:spcPct val="120100"/>
              </a:lnSpc>
              <a:spcBef>
                <a:spcPts val="2060"/>
              </a:spcBef>
            </a:pPr>
            <a:r>
              <a:rPr sz="2800" spc="-130" dirty="0">
                <a:solidFill>
                  <a:srgbClr val="FF9999"/>
                </a:solidFill>
                <a:latin typeface="Arial"/>
                <a:cs typeface="Arial"/>
              </a:rPr>
              <a:t>“Everyone </a:t>
            </a:r>
            <a:r>
              <a:rPr sz="2800" spc="-35" dirty="0">
                <a:solidFill>
                  <a:srgbClr val="FF9999"/>
                </a:solidFill>
                <a:latin typeface="Arial"/>
                <a:cs typeface="Arial"/>
              </a:rPr>
              <a:t>in </a:t>
            </a:r>
            <a:r>
              <a:rPr sz="2800" spc="-60" dirty="0">
                <a:solidFill>
                  <a:srgbClr val="FF9999"/>
                </a:solidFill>
                <a:latin typeface="Arial"/>
                <a:cs typeface="Arial"/>
              </a:rPr>
              <a:t>this </a:t>
            </a:r>
            <a:r>
              <a:rPr sz="2800" spc="-105" dirty="0">
                <a:solidFill>
                  <a:srgbClr val="FF9999"/>
                </a:solidFill>
                <a:latin typeface="Arial"/>
                <a:cs typeface="Arial"/>
              </a:rPr>
              <a:t>discrete mathematics</a:t>
            </a:r>
            <a:r>
              <a:rPr sz="2800" spc="-360" dirty="0">
                <a:solidFill>
                  <a:srgbClr val="FF9999"/>
                </a:solidFill>
                <a:latin typeface="Arial"/>
                <a:cs typeface="Arial"/>
              </a:rPr>
              <a:t> </a:t>
            </a:r>
            <a:r>
              <a:rPr sz="2800" spc="-210" dirty="0">
                <a:solidFill>
                  <a:srgbClr val="FF9999"/>
                </a:solidFill>
                <a:latin typeface="Arial"/>
                <a:cs typeface="Arial"/>
              </a:rPr>
              <a:t>class  has </a:t>
            </a:r>
            <a:r>
              <a:rPr sz="2800" spc="-114" dirty="0">
                <a:solidFill>
                  <a:srgbClr val="FF9999"/>
                </a:solidFill>
                <a:latin typeface="Arial"/>
                <a:cs typeface="Arial"/>
              </a:rPr>
              <a:t>taken </a:t>
            </a:r>
            <a:r>
              <a:rPr sz="2800" spc="-220" dirty="0">
                <a:solidFill>
                  <a:srgbClr val="FF9999"/>
                </a:solidFill>
                <a:latin typeface="Arial"/>
                <a:cs typeface="Arial"/>
              </a:rPr>
              <a:t>a </a:t>
            </a:r>
            <a:r>
              <a:rPr sz="2800" spc="-155" dirty="0">
                <a:solidFill>
                  <a:srgbClr val="FF9999"/>
                </a:solidFill>
                <a:latin typeface="Arial"/>
                <a:cs typeface="Arial"/>
              </a:rPr>
              <a:t>course </a:t>
            </a:r>
            <a:r>
              <a:rPr sz="2800" spc="-35" dirty="0">
                <a:solidFill>
                  <a:srgbClr val="FF9999"/>
                </a:solidFill>
                <a:latin typeface="Arial"/>
                <a:cs typeface="Arial"/>
              </a:rPr>
              <a:t>in </a:t>
            </a:r>
            <a:r>
              <a:rPr sz="2800" spc="-80" dirty="0">
                <a:solidFill>
                  <a:srgbClr val="FF9999"/>
                </a:solidFill>
                <a:latin typeface="Arial"/>
                <a:cs typeface="Arial"/>
              </a:rPr>
              <a:t>computer</a:t>
            </a:r>
            <a:r>
              <a:rPr sz="2800" spc="-105" dirty="0">
                <a:solidFill>
                  <a:srgbClr val="FF9999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FF9999"/>
                </a:solidFill>
                <a:latin typeface="Arial"/>
                <a:cs typeface="Arial"/>
              </a:rPr>
              <a:t>science”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7704" y="807846"/>
            <a:ext cx="2969896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375917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05" y="1667853"/>
            <a:ext cx="6820376" cy="53172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Let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D(x)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denote </a:t>
            </a:r>
            <a:r>
              <a:rPr sz="2800" spc="12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800" i="1" spc="120" dirty="0">
                <a:solidFill>
                  <a:srgbClr val="FFFFFF"/>
                </a:solidFill>
                <a:latin typeface="Carlito"/>
                <a:cs typeface="Carlito"/>
              </a:rPr>
              <a:t>x 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discrete mathematics</a:t>
            </a:r>
            <a:r>
              <a:rPr sz="2800" spc="-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class,”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let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C(x)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denote </a:t>
            </a:r>
            <a:r>
              <a:rPr sz="2800" spc="12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800" i="1" spc="120" dirty="0">
                <a:solidFill>
                  <a:srgbClr val="FFFFFF"/>
                </a:solidFill>
                <a:latin typeface="Carlito"/>
                <a:cs typeface="Carlito"/>
              </a:rPr>
              <a:t>x </a:t>
            </a:r>
            <a:r>
              <a:rPr sz="2800" spc="-210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taken </a:t>
            </a:r>
            <a:r>
              <a:rPr sz="2800" spc="-22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course 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28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Arial"/>
                <a:cs typeface="Arial"/>
              </a:rPr>
              <a:t>science.”</a:t>
            </a:r>
            <a:endParaRPr sz="2800" dirty="0">
              <a:latin typeface="Arial"/>
              <a:cs typeface="Arial"/>
            </a:endParaRPr>
          </a:p>
          <a:p>
            <a:pPr marL="1989455" marR="720090" algn="ctr">
              <a:lnSpc>
                <a:spcPct val="120100"/>
              </a:lnSpc>
              <a:spcBef>
                <a:spcPts val="2060"/>
              </a:spcBef>
            </a:pPr>
            <a:r>
              <a:rPr sz="2800" spc="-130" dirty="0">
                <a:solidFill>
                  <a:srgbClr val="FF9999"/>
                </a:solidFill>
                <a:latin typeface="Arial"/>
                <a:cs typeface="Arial"/>
              </a:rPr>
              <a:t>“Everyone </a:t>
            </a:r>
            <a:r>
              <a:rPr sz="2800" spc="-35" dirty="0">
                <a:solidFill>
                  <a:srgbClr val="FF9999"/>
                </a:solidFill>
                <a:latin typeface="Arial"/>
                <a:cs typeface="Arial"/>
              </a:rPr>
              <a:t>in </a:t>
            </a:r>
            <a:r>
              <a:rPr sz="2800" spc="-60" dirty="0">
                <a:solidFill>
                  <a:srgbClr val="FF9999"/>
                </a:solidFill>
                <a:latin typeface="Arial"/>
                <a:cs typeface="Arial"/>
              </a:rPr>
              <a:t>this </a:t>
            </a:r>
            <a:r>
              <a:rPr sz="2800" spc="-105" dirty="0">
                <a:solidFill>
                  <a:srgbClr val="FF9999"/>
                </a:solidFill>
                <a:latin typeface="Arial"/>
                <a:cs typeface="Arial"/>
              </a:rPr>
              <a:t>discrete mathematics</a:t>
            </a:r>
            <a:r>
              <a:rPr sz="2800" spc="-360" dirty="0">
                <a:solidFill>
                  <a:srgbClr val="FF9999"/>
                </a:solidFill>
                <a:latin typeface="Arial"/>
                <a:cs typeface="Arial"/>
              </a:rPr>
              <a:t> </a:t>
            </a:r>
            <a:r>
              <a:rPr sz="2800" spc="-210" dirty="0">
                <a:solidFill>
                  <a:srgbClr val="FF9999"/>
                </a:solidFill>
                <a:latin typeface="Arial"/>
                <a:cs typeface="Arial"/>
              </a:rPr>
              <a:t>class  has </a:t>
            </a:r>
            <a:r>
              <a:rPr sz="2800" spc="-114" dirty="0">
                <a:solidFill>
                  <a:srgbClr val="FF9999"/>
                </a:solidFill>
                <a:latin typeface="Arial"/>
                <a:cs typeface="Arial"/>
              </a:rPr>
              <a:t>taken </a:t>
            </a:r>
            <a:r>
              <a:rPr sz="2800" spc="-220" dirty="0">
                <a:solidFill>
                  <a:srgbClr val="FF9999"/>
                </a:solidFill>
                <a:latin typeface="Arial"/>
                <a:cs typeface="Arial"/>
              </a:rPr>
              <a:t>a </a:t>
            </a:r>
            <a:r>
              <a:rPr sz="2800" spc="-155" dirty="0">
                <a:solidFill>
                  <a:srgbClr val="FF9999"/>
                </a:solidFill>
                <a:latin typeface="Arial"/>
                <a:cs typeface="Arial"/>
              </a:rPr>
              <a:t>course </a:t>
            </a:r>
            <a:r>
              <a:rPr sz="2800" spc="-35" dirty="0">
                <a:solidFill>
                  <a:srgbClr val="FF9999"/>
                </a:solidFill>
                <a:latin typeface="Arial"/>
                <a:cs typeface="Arial"/>
              </a:rPr>
              <a:t>in </a:t>
            </a:r>
            <a:r>
              <a:rPr sz="2800" spc="-80" dirty="0">
                <a:solidFill>
                  <a:srgbClr val="FF9999"/>
                </a:solidFill>
                <a:latin typeface="Arial"/>
                <a:cs typeface="Arial"/>
              </a:rPr>
              <a:t>computer</a:t>
            </a:r>
            <a:r>
              <a:rPr sz="2800" spc="-105" dirty="0">
                <a:solidFill>
                  <a:srgbClr val="FF9999"/>
                </a:solidFill>
                <a:latin typeface="Arial"/>
                <a:cs typeface="Arial"/>
              </a:rPr>
              <a:t> </a:t>
            </a:r>
            <a:r>
              <a:rPr sz="2800" spc="-120" dirty="0">
                <a:solidFill>
                  <a:srgbClr val="FF9999"/>
                </a:solidFill>
                <a:latin typeface="Arial"/>
                <a:cs typeface="Arial"/>
              </a:rPr>
              <a:t>science”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 dirty="0">
              <a:latin typeface="Arial"/>
              <a:cs typeface="Arial"/>
            </a:endParaRPr>
          </a:p>
          <a:p>
            <a:pPr marL="1260475" algn="ctr">
              <a:lnSpc>
                <a:spcPct val="100000"/>
              </a:lnSpc>
            </a:pPr>
            <a:r>
              <a:rPr sz="2800" spc="-30" dirty="0">
                <a:solidFill>
                  <a:srgbClr val="FFFFFF"/>
                </a:solidFill>
                <a:latin typeface="DejaVu Sans"/>
                <a:cs typeface="DejaVu Sans"/>
              </a:rPr>
              <a:t>∀</a:t>
            </a:r>
            <a:r>
              <a:rPr sz="2800" i="1" spc="-30" dirty="0">
                <a:solidFill>
                  <a:srgbClr val="FFFFFF"/>
                </a:solidFill>
                <a:latin typeface="Carlito"/>
                <a:cs typeface="Carlito"/>
              </a:rPr>
              <a:t>x(D(x) </a:t>
            </a:r>
            <a:r>
              <a:rPr sz="2800" spc="-270" dirty="0">
                <a:solidFill>
                  <a:srgbClr val="FFFFFF"/>
                </a:solidFill>
                <a:latin typeface="Arial"/>
                <a:cs typeface="Arial"/>
              </a:rPr>
              <a:t>→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C(x))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7704" y="807846"/>
            <a:ext cx="31488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660076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05" y="1667853"/>
            <a:ext cx="6820376" cy="3759362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Let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D(x)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denote </a:t>
            </a:r>
            <a:r>
              <a:rPr sz="2800" spc="12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800" i="1" spc="120" dirty="0">
                <a:solidFill>
                  <a:srgbClr val="FFFFFF"/>
                </a:solidFill>
                <a:latin typeface="Carlito"/>
                <a:cs typeface="Carlito"/>
              </a:rPr>
              <a:t>x 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discrete mathematics</a:t>
            </a:r>
            <a:r>
              <a:rPr sz="2800" spc="-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class,”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let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C(x)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denote </a:t>
            </a:r>
            <a:r>
              <a:rPr sz="2800" spc="12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800" i="1" spc="120" dirty="0">
                <a:solidFill>
                  <a:srgbClr val="FFFFFF"/>
                </a:solidFill>
                <a:latin typeface="Carlito"/>
                <a:cs typeface="Carlito"/>
              </a:rPr>
              <a:t>x </a:t>
            </a:r>
            <a:r>
              <a:rPr sz="2800" spc="-210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taken </a:t>
            </a:r>
            <a:r>
              <a:rPr sz="2800" spc="-22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course 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28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Arial"/>
                <a:cs typeface="Arial"/>
              </a:rPr>
              <a:t>science.”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 dirty="0">
              <a:latin typeface="Arial"/>
              <a:cs typeface="Arial"/>
            </a:endParaRPr>
          </a:p>
          <a:p>
            <a:pPr marL="1260475" algn="ctr">
              <a:lnSpc>
                <a:spcPct val="100000"/>
              </a:lnSpc>
            </a:pPr>
            <a:r>
              <a:rPr sz="2800" spc="-20" dirty="0">
                <a:solidFill>
                  <a:srgbClr val="FF9999"/>
                </a:solidFill>
                <a:latin typeface="Arial"/>
                <a:cs typeface="Arial"/>
              </a:rPr>
              <a:t>“Marla </a:t>
            </a:r>
            <a:r>
              <a:rPr sz="2800" spc="-145" dirty="0">
                <a:solidFill>
                  <a:srgbClr val="FF9999"/>
                </a:solidFill>
                <a:latin typeface="Arial"/>
                <a:cs typeface="Arial"/>
              </a:rPr>
              <a:t>is </a:t>
            </a:r>
            <a:r>
              <a:rPr sz="2800" spc="-220" dirty="0">
                <a:solidFill>
                  <a:srgbClr val="FF9999"/>
                </a:solidFill>
                <a:latin typeface="Arial"/>
                <a:cs typeface="Arial"/>
              </a:rPr>
              <a:t>a </a:t>
            </a:r>
            <a:r>
              <a:rPr sz="2800" spc="-75" dirty="0">
                <a:solidFill>
                  <a:srgbClr val="FF9999"/>
                </a:solidFill>
                <a:latin typeface="Arial"/>
                <a:cs typeface="Arial"/>
              </a:rPr>
              <a:t>student </a:t>
            </a:r>
            <a:r>
              <a:rPr sz="2800" spc="-35" dirty="0">
                <a:solidFill>
                  <a:srgbClr val="FF9999"/>
                </a:solidFill>
                <a:latin typeface="Arial"/>
                <a:cs typeface="Arial"/>
              </a:rPr>
              <a:t>in </a:t>
            </a:r>
            <a:r>
              <a:rPr sz="2800" spc="-60" dirty="0">
                <a:solidFill>
                  <a:srgbClr val="FF9999"/>
                </a:solidFill>
                <a:latin typeface="Arial"/>
                <a:cs typeface="Arial"/>
              </a:rPr>
              <a:t>this</a:t>
            </a:r>
            <a:r>
              <a:rPr sz="2800" spc="-310" dirty="0">
                <a:solidFill>
                  <a:srgbClr val="FF9999"/>
                </a:solidFill>
                <a:latin typeface="Arial"/>
                <a:cs typeface="Arial"/>
              </a:rPr>
              <a:t> </a:t>
            </a:r>
            <a:r>
              <a:rPr sz="2800" spc="-135" dirty="0">
                <a:solidFill>
                  <a:srgbClr val="FF9999"/>
                </a:solidFill>
                <a:latin typeface="Arial"/>
                <a:cs typeface="Arial"/>
              </a:rPr>
              <a:t>class”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 dirty="0">
              <a:latin typeface="Arial"/>
              <a:cs typeface="Arial"/>
            </a:endParaRPr>
          </a:p>
          <a:p>
            <a:pPr marL="1260475" algn="ctr">
              <a:lnSpc>
                <a:spcPct val="100000"/>
              </a:lnSpc>
            </a:pP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(Marla)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7704" y="807846"/>
            <a:ext cx="28208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122909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05" y="1667853"/>
            <a:ext cx="6820376" cy="41902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Let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D(x)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denote </a:t>
            </a:r>
            <a:r>
              <a:rPr sz="2800" spc="12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800" i="1" spc="120" dirty="0">
                <a:solidFill>
                  <a:srgbClr val="FFFFFF"/>
                </a:solidFill>
                <a:latin typeface="Carlito"/>
                <a:cs typeface="Carlito"/>
              </a:rPr>
              <a:t>x </a:t>
            </a:r>
            <a:r>
              <a:rPr sz="2800" spc="-14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spc="-6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2800" spc="-105" dirty="0">
                <a:solidFill>
                  <a:srgbClr val="FFFFFF"/>
                </a:solidFill>
                <a:latin typeface="Arial"/>
                <a:cs typeface="Arial"/>
              </a:rPr>
              <a:t>discrete mathematics</a:t>
            </a:r>
            <a:r>
              <a:rPr sz="2800" spc="-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class,”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let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C(x) 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denote </a:t>
            </a:r>
            <a:r>
              <a:rPr sz="2800" spc="120" dirty="0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sz="2800" i="1" spc="120" dirty="0">
                <a:solidFill>
                  <a:srgbClr val="FFFFFF"/>
                </a:solidFill>
                <a:latin typeface="Carlito"/>
                <a:cs typeface="Carlito"/>
              </a:rPr>
              <a:t>x </a:t>
            </a:r>
            <a:r>
              <a:rPr sz="2800" spc="-210" dirty="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sz="2800" spc="-114" dirty="0">
                <a:solidFill>
                  <a:srgbClr val="FFFFFF"/>
                </a:solidFill>
                <a:latin typeface="Arial"/>
                <a:cs typeface="Arial"/>
              </a:rPr>
              <a:t>taken </a:t>
            </a:r>
            <a:r>
              <a:rPr sz="2800" spc="-22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800" spc="-155" dirty="0">
                <a:solidFill>
                  <a:srgbClr val="FFFFFF"/>
                </a:solidFill>
                <a:latin typeface="Arial"/>
                <a:cs typeface="Arial"/>
              </a:rPr>
              <a:t>course </a:t>
            </a:r>
            <a:r>
              <a:rPr sz="2800" spc="-3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800" spc="-80" dirty="0">
                <a:solidFill>
                  <a:srgbClr val="FFFFFF"/>
                </a:solidFill>
                <a:latin typeface="Arial"/>
                <a:cs typeface="Arial"/>
              </a:rPr>
              <a:t>computer</a:t>
            </a:r>
            <a:r>
              <a:rPr sz="2800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40" dirty="0">
                <a:solidFill>
                  <a:srgbClr val="FFFFFF"/>
                </a:solidFill>
                <a:latin typeface="Arial"/>
                <a:cs typeface="Arial"/>
              </a:rPr>
              <a:t>science.”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50" dirty="0">
              <a:latin typeface="Arial"/>
              <a:cs typeface="Arial"/>
            </a:endParaRPr>
          </a:p>
          <a:p>
            <a:pPr marL="1258570" algn="ctr">
              <a:lnSpc>
                <a:spcPct val="100000"/>
              </a:lnSpc>
            </a:pPr>
            <a:r>
              <a:rPr sz="2800" spc="-20" dirty="0">
                <a:solidFill>
                  <a:srgbClr val="FF9999"/>
                </a:solidFill>
                <a:latin typeface="Arial"/>
                <a:cs typeface="Arial"/>
              </a:rPr>
              <a:t>“Marla </a:t>
            </a:r>
            <a:r>
              <a:rPr sz="2800" spc="-210" dirty="0">
                <a:solidFill>
                  <a:srgbClr val="FF9999"/>
                </a:solidFill>
                <a:latin typeface="Arial"/>
                <a:cs typeface="Arial"/>
              </a:rPr>
              <a:t>has </a:t>
            </a:r>
            <a:r>
              <a:rPr sz="2800" spc="-114" dirty="0">
                <a:solidFill>
                  <a:srgbClr val="FF9999"/>
                </a:solidFill>
                <a:latin typeface="Arial"/>
                <a:cs typeface="Arial"/>
              </a:rPr>
              <a:t>taken </a:t>
            </a:r>
            <a:r>
              <a:rPr sz="2800" spc="-220" dirty="0">
                <a:solidFill>
                  <a:srgbClr val="FF9999"/>
                </a:solidFill>
                <a:latin typeface="Arial"/>
                <a:cs typeface="Arial"/>
              </a:rPr>
              <a:t>a </a:t>
            </a:r>
            <a:r>
              <a:rPr sz="2800" spc="-155" dirty="0">
                <a:solidFill>
                  <a:srgbClr val="FF9999"/>
                </a:solidFill>
                <a:latin typeface="Arial"/>
                <a:cs typeface="Arial"/>
              </a:rPr>
              <a:t>course </a:t>
            </a:r>
            <a:r>
              <a:rPr sz="2800" spc="-35" dirty="0">
                <a:solidFill>
                  <a:srgbClr val="FF9999"/>
                </a:solidFill>
                <a:latin typeface="Arial"/>
                <a:cs typeface="Arial"/>
              </a:rPr>
              <a:t>in </a:t>
            </a:r>
            <a:r>
              <a:rPr sz="2800" spc="-80" dirty="0">
                <a:solidFill>
                  <a:srgbClr val="FF9999"/>
                </a:solidFill>
                <a:latin typeface="Arial"/>
                <a:cs typeface="Arial"/>
              </a:rPr>
              <a:t>computer</a:t>
            </a:r>
            <a:r>
              <a:rPr sz="2800" spc="-195" dirty="0">
                <a:solidFill>
                  <a:srgbClr val="FF9999"/>
                </a:solidFill>
                <a:latin typeface="Arial"/>
                <a:cs typeface="Arial"/>
              </a:rPr>
              <a:t> </a:t>
            </a:r>
            <a:r>
              <a:rPr sz="2800" spc="-140" dirty="0">
                <a:solidFill>
                  <a:srgbClr val="FF9999"/>
                </a:solidFill>
                <a:latin typeface="Arial"/>
                <a:cs typeface="Arial"/>
              </a:rPr>
              <a:t>science.”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50" dirty="0">
              <a:latin typeface="Arial"/>
              <a:cs typeface="Arial"/>
            </a:endParaRPr>
          </a:p>
          <a:p>
            <a:pPr marL="1263650" algn="ctr">
              <a:lnSpc>
                <a:spcPct val="100000"/>
              </a:lnSpc>
            </a:pP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C(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Marla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)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7704" y="807846"/>
            <a:ext cx="2969896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2733090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04" y="1664802"/>
            <a:ext cx="2509838" cy="3974871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Premises:</a:t>
            </a:r>
            <a:endParaRPr sz="2800" dirty="0">
              <a:latin typeface="Carlito"/>
              <a:cs typeface="Carlito"/>
            </a:endParaRPr>
          </a:p>
          <a:p>
            <a:pPr marL="927100" marR="188595">
              <a:lnSpc>
                <a:spcPct val="118900"/>
              </a:lnSpc>
              <a:spcBef>
                <a:spcPts val="65"/>
              </a:spcBef>
            </a:pPr>
            <a:r>
              <a:rPr sz="2800" spc="-30" dirty="0">
                <a:solidFill>
                  <a:srgbClr val="FFFFFF"/>
                </a:solidFill>
                <a:latin typeface="DejaVu Sans"/>
                <a:cs typeface="DejaVu Sans"/>
              </a:rPr>
              <a:t>∀</a:t>
            </a:r>
            <a:r>
              <a:rPr sz="2800" i="1" spc="-30" dirty="0">
                <a:solidFill>
                  <a:srgbClr val="FFFFFF"/>
                </a:solidFill>
                <a:latin typeface="Carlito"/>
                <a:cs typeface="Carlito"/>
              </a:rPr>
              <a:t>x(D(x) </a:t>
            </a:r>
            <a:r>
              <a:rPr sz="2800" spc="-270" dirty="0">
                <a:solidFill>
                  <a:srgbClr val="FFFFFF"/>
                </a:solidFill>
                <a:latin typeface="Arial"/>
                <a:cs typeface="Arial"/>
              </a:rPr>
              <a:t>→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C(x)) 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(Marla)</a:t>
            </a:r>
            <a:endParaRPr sz="2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tabLst>
                <a:tab pos="2083435" algn="l"/>
              </a:tabLst>
            </a:pP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Concl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sio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(M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l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a)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7704" y="807846"/>
            <a:ext cx="309910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643163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04" y="1754200"/>
            <a:ext cx="7394258" cy="836294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following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steps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used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establish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conclusion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premises.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7705" y="3073807"/>
            <a:ext cx="2370296" cy="1483098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800" b="1" spc="-15" dirty="0">
                <a:solidFill>
                  <a:srgbClr val="FF9999"/>
                </a:solidFill>
                <a:latin typeface="Carlito"/>
                <a:cs typeface="Carlito"/>
              </a:rPr>
              <a:t>Step</a:t>
            </a:r>
            <a:r>
              <a:rPr sz="2800" b="1" spc="10" dirty="0">
                <a:solidFill>
                  <a:srgbClr val="FF9999"/>
                </a:solidFill>
                <a:latin typeface="Carlito"/>
                <a:cs typeface="Carlito"/>
              </a:rPr>
              <a:t> </a:t>
            </a:r>
            <a:r>
              <a:rPr sz="2800" b="1" spc="-15" dirty="0">
                <a:solidFill>
                  <a:srgbClr val="FF9999"/>
                </a:solidFill>
                <a:latin typeface="Carlito"/>
                <a:cs typeface="Carlito"/>
              </a:rPr>
              <a:t>Reason</a:t>
            </a:r>
            <a:endParaRPr sz="2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85"/>
              </a:spcBef>
              <a:tabLst>
                <a:tab pos="927100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1.	</a:t>
            </a:r>
            <a:r>
              <a:rPr sz="2800" spc="-30" dirty="0">
                <a:solidFill>
                  <a:srgbClr val="FFFFFF"/>
                </a:solidFill>
                <a:latin typeface="DejaVu Sans"/>
                <a:cs typeface="DejaVu Sans"/>
              </a:rPr>
              <a:t>∀</a:t>
            </a:r>
            <a:r>
              <a:rPr sz="2800" i="1" spc="-30" dirty="0">
                <a:solidFill>
                  <a:srgbClr val="FFFFFF"/>
                </a:solidFill>
                <a:latin typeface="Carlito"/>
                <a:cs typeface="Carlito"/>
              </a:rPr>
              <a:t>x(D(x)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→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C(x))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7182" y="3675379"/>
            <a:ext cx="888206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Premise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7704" y="807846"/>
            <a:ext cx="3188557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517471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7704" y="807846"/>
            <a:ext cx="2968466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Solution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2123017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pc="-5" dirty="0"/>
              <a:t>The </a:t>
            </a:r>
            <a:r>
              <a:rPr spc="-15" dirty="0"/>
              <a:t>following </a:t>
            </a:r>
            <a:r>
              <a:rPr spc="-20" dirty="0"/>
              <a:t>steps </a:t>
            </a:r>
            <a:r>
              <a:rPr spc="-10" dirty="0"/>
              <a:t>can </a:t>
            </a:r>
            <a:r>
              <a:rPr spc="-5" dirty="0"/>
              <a:t>be </a:t>
            </a:r>
            <a:r>
              <a:rPr spc="-10" dirty="0"/>
              <a:t>used </a:t>
            </a:r>
            <a:r>
              <a:rPr spc="-20" dirty="0"/>
              <a:t>to </a:t>
            </a:r>
            <a:r>
              <a:rPr spc="-15" dirty="0"/>
              <a:t>establish </a:t>
            </a:r>
            <a:r>
              <a:rPr spc="-5" dirty="0"/>
              <a:t>the </a:t>
            </a:r>
            <a:r>
              <a:rPr spc="-10" dirty="0"/>
              <a:t>conclusion </a:t>
            </a:r>
            <a:r>
              <a:rPr spc="-20" dirty="0"/>
              <a:t>from </a:t>
            </a:r>
            <a:r>
              <a:rPr spc="-5" dirty="0"/>
              <a:t>the  </a:t>
            </a:r>
            <a:r>
              <a:rPr spc="-15" dirty="0"/>
              <a:t>premises.</a:t>
            </a:r>
          </a:p>
          <a:p>
            <a:pPr>
              <a:lnSpc>
                <a:spcPct val="100000"/>
              </a:lnSpc>
            </a:pPr>
            <a:endParaRPr sz="3800" dirty="0"/>
          </a:p>
          <a:p>
            <a:pPr marL="12700">
              <a:lnSpc>
                <a:spcPct val="100000"/>
              </a:lnSpc>
            </a:pPr>
            <a:r>
              <a:rPr b="1" spc="-15" dirty="0">
                <a:solidFill>
                  <a:srgbClr val="FF9999"/>
                </a:solidFill>
                <a:latin typeface="Carlito"/>
                <a:cs typeface="Carlito"/>
              </a:rPr>
              <a:t>Step</a:t>
            </a:r>
            <a:r>
              <a:rPr b="1" spc="10" dirty="0">
                <a:solidFill>
                  <a:srgbClr val="FF9999"/>
                </a:solidFill>
                <a:latin typeface="Carlito"/>
                <a:cs typeface="Carlito"/>
              </a:rPr>
              <a:t> </a:t>
            </a:r>
            <a:r>
              <a:rPr b="1" spc="-15" dirty="0">
                <a:solidFill>
                  <a:srgbClr val="FF9999"/>
                </a:solidFill>
                <a:latin typeface="Carlito"/>
                <a:cs typeface="Carlito"/>
              </a:rPr>
              <a:t>Reason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3923778"/>
            <a:ext cx="2968466" cy="1908856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927100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r>
              <a:rPr lang="en-US" sz="2800" spc="-5" dirty="0">
                <a:solidFill>
                  <a:srgbClr val="FFFFFF"/>
                </a:solidFill>
                <a:latin typeface="Carlito"/>
                <a:cs typeface="Carlito"/>
              </a:rPr>
              <a:t>        </a:t>
            </a:r>
            <a:r>
              <a:rPr sz="2800" spc="-30" dirty="0">
                <a:solidFill>
                  <a:srgbClr val="FFFFFF"/>
                </a:solidFill>
                <a:latin typeface="DejaVu Sans"/>
                <a:cs typeface="DejaVu Sans"/>
              </a:rPr>
              <a:t>∀</a:t>
            </a:r>
            <a:r>
              <a:rPr sz="2800" i="1" spc="-30" dirty="0">
                <a:solidFill>
                  <a:srgbClr val="FFFFFF"/>
                </a:solidFill>
                <a:latin typeface="Carlito"/>
                <a:cs typeface="Carlito"/>
              </a:rPr>
              <a:t>x(D(x)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→</a:t>
            </a:r>
            <a:r>
              <a:rPr sz="2800" i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C(x))</a:t>
            </a:r>
            <a:endParaRPr sz="2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  <a:tabLst>
                <a:tab pos="927100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2.	</a:t>
            </a:r>
            <a:r>
              <a:rPr sz="2800" i="1" spc="-7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(Marla) </a:t>
            </a:r>
            <a:r>
              <a:rPr sz="2800" spc="-27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8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(Marla)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7546" y="3926920"/>
            <a:ext cx="3384233" cy="147796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Premise</a:t>
            </a:r>
            <a:endParaRPr sz="2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Universal instantiation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2800" spc="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(1)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054366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="" xmlns:a16="http://schemas.microsoft.com/office/drawing/2014/main" id="{6A152262-F33D-4B6F-AB19-0BD91570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70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7704" y="807846"/>
            <a:ext cx="282080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Solution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2123017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pc="-5" dirty="0"/>
              <a:t>The </a:t>
            </a:r>
            <a:r>
              <a:rPr spc="-15" dirty="0"/>
              <a:t>following </a:t>
            </a:r>
            <a:r>
              <a:rPr spc="-20" dirty="0"/>
              <a:t>steps </a:t>
            </a:r>
            <a:r>
              <a:rPr spc="-10" dirty="0"/>
              <a:t>can </a:t>
            </a:r>
            <a:r>
              <a:rPr spc="-5" dirty="0"/>
              <a:t>be </a:t>
            </a:r>
            <a:r>
              <a:rPr spc="-10" dirty="0"/>
              <a:t>used </a:t>
            </a:r>
            <a:r>
              <a:rPr spc="-20" dirty="0"/>
              <a:t>to </a:t>
            </a:r>
            <a:r>
              <a:rPr spc="-15" dirty="0"/>
              <a:t>establish </a:t>
            </a:r>
            <a:r>
              <a:rPr spc="-5" dirty="0"/>
              <a:t>the </a:t>
            </a:r>
            <a:r>
              <a:rPr spc="-10" dirty="0"/>
              <a:t>conclusion </a:t>
            </a:r>
            <a:r>
              <a:rPr spc="-20" dirty="0"/>
              <a:t>from </a:t>
            </a:r>
            <a:r>
              <a:rPr spc="-5" dirty="0"/>
              <a:t>the  </a:t>
            </a:r>
            <a:r>
              <a:rPr spc="-15" dirty="0"/>
              <a:t>premises.</a:t>
            </a:r>
          </a:p>
          <a:p>
            <a:pPr>
              <a:lnSpc>
                <a:spcPct val="100000"/>
              </a:lnSpc>
            </a:pPr>
            <a:endParaRPr sz="3800" dirty="0"/>
          </a:p>
          <a:p>
            <a:pPr marL="12700">
              <a:lnSpc>
                <a:spcPct val="100000"/>
              </a:lnSpc>
            </a:pPr>
            <a:r>
              <a:rPr b="1" spc="-15" dirty="0">
                <a:solidFill>
                  <a:srgbClr val="FF9999"/>
                </a:solidFill>
                <a:latin typeface="Carlito"/>
                <a:cs typeface="Carlito"/>
              </a:rPr>
              <a:t>Step</a:t>
            </a:r>
            <a:r>
              <a:rPr b="1" spc="10" dirty="0">
                <a:solidFill>
                  <a:srgbClr val="FF9999"/>
                </a:solidFill>
                <a:latin typeface="Carlito"/>
                <a:cs typeface="Carlito"/>
              </a:rPr>
              <a:t> </a:t>
            </a:r>
            <a:r>
              <a:rPr b="1" spc="-15" dirty="0">
                <a:solidFill>
                  <a:srgbClr val="FF9999"/>
                </a:solidFill>
                <a:latin typeface="Carlito"/>
                <a:cs typeface="Carlito"/>
              </a:rPr>
              <a:t>Reason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3791256"/>
            <a:ext cx="2968466" cy="2429511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927100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1.	</a:t>
            </a:r>
            <a:r>
              <a:rPr sz="2800" spc="-30" dirty="0">
                <a:solidFill>
                  <a:srgbClr val="FFFFFF"/>
                </a:solidFill>
                <a:latin typeface="DejaVu Sans"/>
                <a:cs typeface="DejaVu Sans"/>
              </a:rPr>
              <a:t>∀</a:t>
            </a:r>
            <a:r>
              <a:rPr sz="2800" i="1" spc="-30" dirty="0">
                <a:solidFill>
                  <a:srgbClr val="FFFFFF"/>
                </a:solidFill>
                <a:latin typeface="Carlito"/>
                <a:cs typeface="Carlito"/>
              </a:rPr>
              <a:t>x(D(x)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→</a:t>
            </a:r>
            <a:r>
              <a:rPr sz="2800" i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C(x))</a:t>
            </a:r>
            <a:endParaRPr sz="2800" dirty="0">
              <a:latin typeface="Carlito"/>
              <a:cs typeface="Carlito"/>
            </a:endParaRPr>
          </a:p>
          <a:p>
            <a:pPr marL="927100" indent="-915035">
              <a:lnSpc>
                <a:spcPct val="100000"/>
              </a:lnSpc>
              <a:spcBef>
                <a:spcPts val="650"/>
              </a:spcBef>
              <a:buFont typeface="Carlito"/>
              <a:buAutoNum type="arabicPeriod" startAt="2"/>
              <a:tabLst>
                <a:tab pos="927100" algn="l"/>
                <a:tab pos="927735" algn="l"/>
              </a:tabLst>
            </a:pPr>
            <a:r>
              <a:rPr sz="2800" i="1" spc="-7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(Marla) </a:t>
            </a:r>
            <a:r>
              <a:rPr sz="2800" spc="-27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8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(Marla)</a:t>
            </a:r>
            <a:endParaRPr sz="2800" dirty="0">
              <a:latin typeface="Carlito"/>
              <a:cs typeface="Carlito"/>
            </a:endParaRPr>
          </a:p>
          <a:p>
            <a:pPr marL="927100" indent="-915035">
              <a:lnSpc>
                <a:spcPct val="100000"/>
              </a:lnSpc>
              <a:spcBef>
                <a:spcPts val="660"/>
              </a:spcBef>
              <a:buFont typeface="Carlito"/>
              <a:buAutoNum type="arabicPeriod" startAt="2"/>
              <a:tabLst>
                <a:tab pos="927100" algn="l"/>
                <a:tab pos="927735" algn="l"/>
              </a:tabLst>
            </a:pP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(Marla)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3218" y="3791256"/>
            <a:ext cx="3384233" cy="209095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Premise</a:t>
            </a:r>
            <a:endParaRPr sz="2800" dirty="0">
              <a:latin typeface="Carlito"/>
              <a:cs typeface="Carlito"/>
            </a:endParaRPr>
          </a:p>
          <a:p>
            <a:pPr marL="12700" marR="5080">
              <a:lnSpc>
                <a:spcPts val="4020"/>
              </a:lnSpc>
              <a:spcBef>
                <a:spcPts val="235"/>
              </a:spcBef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Universal instantiation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(1)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Premise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02097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7704" y="807846"/>
            <a:ext cx="2602148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Solution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2123017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pc="-5" dirty="0"/>
              <a:t>The </a:t>
            </a:r>
            <a:r>
              <a:rPr spc="-15" dirty="0"/>
              <a:t>following </a:t>
            </a:r>
            <a:r>
              <a:rPr spc="-20" dirty="0"/>
              <a:t>steps </a:t>
            </a:r>
            <a:r>
              <a:rPr spc="-10" dirty="0"/>
              <a:t>can </a:t>
            </a:r>
            <a:r>
              <a:rPr spc="-5" dirty="0"/>
              <a:t>be </a:t>
            </a:r>
            <a:r>
              <a:rPr spc="-10" dirty="0"/>
              <a:t>used </a:t>
            </a:r>
            <a:r>
              <a:rPr spc="-20" dirty="0"/>
              <a:t>to </a:t>
            </a:r>
            <a:r>
              <a:rPr spc="-15" dirty="0"/>
              <a:t>establish </a:t>
            </a:r>
            <a:r>
              <a:rPr spc="-5" dirty="0"/>
              <a:t>the </a:t>
            </a:r>
            <a:r>
              <a:rPr spc="-10" dirty="0"/>
              <a:t>conclusion </a:t>
            </a:r>
            <a:r>
              <a:rPr spc="-20" dirty="0"/>
              <a:t>from </a:t>
            </a:r>
            <a:r>
              <a:rPr spc="-5" dirty="0"/>
              <a:t>the  </a:t>
            </a:r>
            <a:r>
              <a:rPr spc="-15" dirty="0"/>
              <a:t>premises.</a:t>
            </a:r>
          </a:p>
          <a:p>
            <a:pPr>
              <a:lnSpc>
                <a:spcPct val="100000"/>
              </a:lnSpc>
            </a:pPr>
            <a:endParaRPr sz="3800" dirty="0"/>
          </a:p>
          <a:p>
            <a:pPr marL="12700">
              <a:lnSpc>
                <a:spcPct val="100000"/>
              </a:lnSpc>
            </a:pPr>
            <a:r>
              <a:rPr b="1" spc="-15" dirty="0">
                <a:solidFill>
                  <a:srgbClr val="FF9999"/>
                </a:solidFill>
                <a:latin typeface="Carlito"/>
                <a:cs typeface="Carlito"/>
              </a:rPr>
              <a:t>Step</a:t>
            </a:r>
            <a:r>
              <a:rPr b="1" spc="10" dirty="0">
                <a:solidFill>
                  <a:srgbClr val="FF9999"/>
                </a:solidFill>
                <a:latin typeface="Carlito"/>
                <a:cs typeface="Carlito"/>
              </a:rPr>
              <a:t> </a:t>
            </a:r>
            <a:r>
              <a:rPr b="1" spc="-15" dirty="0">
                <a:solidFill>
                  <a:srgbClr val="FF9999"/>
                </a:solidFill>
                <a:latin typeface="Carlito"/>
                <a:cs typeface="Carlito"/>
              </a:rPr>
              <a:t>Reason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3" y="3899476"/>
            <a:ext cx="2968466" cy="2429511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927100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1.	</a:t>
            </a:r>
            <a:r>
              <a:rPr sz="2800" spc="-30" dirty="0">
                <a:solidFill>
                  <a:srgbClr val="FFFFFF"/>
                </a:solidFill>
                <a:latin typeface="DejaVu Sans"/>
                <a:cs typeface="DejaVu Sans"/>
              </a:rPr>
              <a:t>∀</a:t>
            </a:r>
            <a:r>
              <a:rPr sz="2800" i="1" spc="-30" dirty="0">
                <a:solidFill>
                  <a:srgbClr val="FFFFFF"/>
                </a:solidFill>
                <a:latin typeface="Carlito"/>
                <a:cs typeface="Carlito"/>
              </a:rPr>
              <a:t>x(D(x)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→</a:t>
            </a:r>
            <a:r>
              <a:rPr sz="2800" i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C(x))</a:t>
            </a:r>
            <a:endParaRPr sz="2800" dirty="0">
              <a:latin typeface="Carlito"/>
              <a:cs typeface="Carlito"/>
            </a:endParaRPr>
          </a:p>
          <a:p>
            <a:pPr marL="927100" indent="-915035">
              <a:lnSpc>
                <a:spcPct val="100000"/>
              </a:lnSpc>
              <a:spcBef>
                <a:spcPts val="650"/>
              </a:spcBef>
              <a:buFont typeface="Carlito"/>
              <a:buAutoNum type="arabicPeriod" startAt="2"/>
              <a:tabLst>
                <a:tab pos="927100" algn="l"/>
                <a:tab pos="927735" algn="l"/>
              </a:tabLst>
            </a:pPr>
            <a:r>
              <a:rPr sz="2800" i="1" spc="-7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(Marla) </a:t>
            </a:r>
            <a:r>
              <a:rPr sz="2800" spc="-27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8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(Marla)</a:t>
            </a:r>
            <a:endParaRPr sz="2800" dirty="0">
              <a:latin typeface="Carlito"/>
              <a:cs typeface="Carlito"/>
            </a:endParaRPr>
          </a:p>
          <a:p>
            <a:pPr marL="927100" indent="-915035">
              <a:lnSpc>
                <a:spcPct val="100000"/>
              </a:lnSpc>
              <a:spcBef>
                <a:spcPts val="660"/>
              </a:spcBef>
              <a:buFont typeface="Carlito"/>
              <a:buAutoNum type="arabicPeriod" startAt="2"/>
              <a:tabLst>
                <a:tab pos="927100" algn="l"/>
                <a:tab pos="927735" algn="l"/>
              </a:tabLst>
            </a:pP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(Marla)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53157" y="3899476"/>
            <a:ext cx="3384233" cy="2090957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Premise</a:t>
            </a:r>
            <a:endParaRPr sz="2800" dirty="0">
              <a:latin typeface="Carlito"/>
              <a:cs typeface="Carlito"/>
            </a:endParaRPr>
          </a:p>
          <a:p>
            <a:pPr marL="12700" marR="5080">
              <a:lnSpc>
                <a:spcPts val="4020"/>
              </a:lnSpc>
              <a:spcBef>
                <a:spcPts val="235"/>
              </a:spcBef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Universal instantiation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(1)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Premise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18347" y="5698032"/>
            <a:ext cx="51054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95" dirty="0">
                <a:solidFill>
                  <a:srgbClr val="FF9999"/>
                </a:solidFill>
                <a:latin typeface="Carlito"/>
                <a:cs typeface="Carlito"/>
              </a:rPr>
              <a:t>You </a:t>
            </a:r>
            <a:r>
              <a:rPr sz="3600" spc="-10" dirty="0">
                <a:solidFill>
                  <a:srgbClr val="FF9999"/>
                </a:solidFill>
                <a:latin typeface="Carlito"/>
                <a:cs typeface="Carlito"/>
              </a:rPr>
              <a:t>can </a:t>
            </a:r>
            <a:r>
              <a:rPr sz="3600" spc="-5" dirty="0">
                <a:solidFill>
                  <a:srgbClr val="FF9999"/>
                </a:solidFill>
                <a:latin typeface="Carlito"/>
                <a:cs typeface="Carlito"/>
              </a:rPr>
              <a:t>use other </a:t>
            </a:r>
            <a:r>
              <a:rPr sz="3600" dirty="0">
                <a:solidFill>
                  <a:srgbClr val="FF9999"/>
                </a:solidFill>
                <a:latin typeface="Carlito"/>
                <a:cs typeface="Carlito"/>
              </a:rPr>
              <a:t>rules </a:t>
            </a:r>
            <a:r>
              <a:rPr sz="3600" spc="-5" dirty="0">
                <a:solidFill>
                  <a:srgbClr val="FF9999"/>
                </a:solidFill>
                <a:latin typeface="Carlito"/>
                <a:cs typeface="Carlito"/>
              </a:rPr>
              <a:t>of</a:t>
            </a:r>
            <a:r>
              <a:rPr sz="3600" spc="20" dirty="0">
                <a:solidFill>
                  <a:srgbClr val="FF9999"/>
                </a:solidFill>
                <a:latin typeface="Carlito"/>
                <a:cs typeface="Carlito"/>
              </a:rPr>
              <a:t> </a:t>
            </a:r>
            <a:r>
              <a:rPr sz="3600" spc="-20" dirty="0">
                <a:solidFill>
                  <a:srgbClr val="FF9999"/>
                </a:solidFill>
                <a:latin typeface="Carlito"/>
                <a:cs typeface="Carlito"/>
              </a:rPr>
              <a:t>inference!</a:t>
            </a:r>
            <a:endParaRPr sz="36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60524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7704" y="807846"/>
            <a:ext cx="26916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Solution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8229600" cy="2123017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</a:pPr>
            <a:r>
              <a:rPr spc="-5" dirty="0"/>
              <a:t>The </a:t>
            </a:r>
            <a:r>
              <a:rPr spc="-15" dirty="0"/>
              <a:t>following </a:t>
            </a:r>
            <a:r>
              <a:rPr spc="-20" dirty="0"/>
              <a:t>steps </a:t>
            </a:r>
            <a:r>
              <a:rPr spc="-10" dirty="0"/>
              <a:t>can </a:t>
            </a:r>
            <a:r>
              <a:rPr spc="-5" dirty="0"/>
              <a:t>be </a:t>
            </a:r>
            <a:r>
              <a:rPr spc="-10" dirty="0"/>
              <a:t>used </a:t>
            </a:r>
            <a:r>
              <a:rPr spc="-20" dirty="0"/>
              <a:t>to </a:t>
            </a:r>
            <a:r>
              <a:rPr spc="-15" dirty="0"/>
              <a:t>establish </a:t>
            </a:r>
            <a:r>
              <a:rPr spc="-5" dirty="0"/>
              <a:t>the </a:t>
            </a:r>
            <a:r>
              <a:rPr spc="-10" dirty="0"/>
              <a:t>conclusion </a:t>
            </a:r>
            <a:r>
              <a:rPr spc="-20" dirty="0"/>
              <a:t>from </a:t>
            </a:r>
            <a:r>
              <a:rPr spc="-5" dirty="0"/>
              <a:t>the  </a:t>
            </a:r>
            <a:r>
              <a:rPr spc="-15" dirty="0"/>
              <a:t>premises.</a:t>
            </a:r>
          </a:p>
          <a:p>
            <a:pPr>
              <a:lnSpc>
                <a:spcPct val="100000"/>
              </a:lnSpc>
            </a:pPr>
            <a:endParaRPr sz="3800" dirty="0"/>
          </a:p>
          <a:p>
            <a:pPr marL="12700">
              <a:lnSpc>
                <a:spcPct val="100000"/>
              </a:lnSpc>
            </a:pPr>
            <a:r>
              <a:rPr b="1" spc="-15" dirty="0">
                <a:solidFill>
                  <a:srgbClr val="FF9999"/>
                </a:solidFill>
                <a:latin typeface="Carlito"/>
                <a:cs typeface="Carlito"/>
              </a:rPr>
              <a:t>Step</a:t>
            </a:r>
            <a:r>
              <a:rPr b="1" spc="10" dirty="0">
                <a:solidFill>
                  <a:srgbClr val="FF9999"/>
                </a:solidFill>
                <a:latin typeface="Carlito"/>
                <a:cs typeface="Carlito"/>
              </a:rPr>
              <a:t> </a:t>
            </a:r>
            <a:r>
              <a:rPr b="1" spc="-15" dirty="0">
                <a:solidFill>
                  <a:srgbClr val="FF9999"/>
                </a:solidFill>
                <a:latin typeface="Carlito"/>
                <a:cs typeface="Carlito"/>
              </a:rPr>
              <a:t>Reason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7704" y="3831013"/>
            <a:ext cx="2968466" cy="2998898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927100" algn="l"/>
              </a:tabLst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1.	</a:t>
            </a:r>
            <a:r>
              <a:rPr sz="2800" spc="-30" dirty="0">
                <a:solidFill>
                  <a:srgbClr val="FFFFFF"/>
                </a:solidFill>
                <a:latin typeface="DejaVu Sans"/>
                <a:cs typeface="DejaVu Sans"/>
              </a:rPr>
              <a:t>∀</a:t>
            </a:r>
            <a:r>
              <a:rPr sz="2800" i="1" spc="-30" dirty="0">
                <a:solidFill>
                  <a:srgbClr val="FFFFFF"/>
                </a:solidFill>
                <a:latin typeface="Carlito"/>
                <a:cs typeface="Carlito"/>
              </a:rPr>
              <a:t>x(D(x) </a:t>
            </a:r>
            <a:r>
              <a:rPr sz="2800" i="1" spc="-5" dirty="0">
                <a:solidFill>
                  <a:srgbClr val="FFFFFF"/>
                </a:solidFill>
                <a:latin typeface="Carlito"/>
                <a:cs typeface="Carlito"/>
              </a:rPr>
              <a:t>→</a:t>
            </a:r>
            <a:r>
              <a:rPr sz="2800" i="1" spc="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C(x))</a:t>
            </a:r>
            <a:endParaRPr sz="2800" dirty="0">
              <a:latin typeface="Carlito"/>
              <a:cs typeface="Carlito"/>
            </a:endParaRPr>
          </a:p>
          <a:p>
            <a:pPr marL="927100" indent="-915035">
              <a:lnSpc>
                <a:spcPct val="100000"/>
              </a:lnSpc>
              <a:spcBef>
                <a:spcPts val="650"/>
              </a:spcBef>
              <a:buFont typeface="Carlito"/>
              <a:buAutoNum type="arabicPeriod" startAt="2"/>
              <a:tabLst>
                <a:tab pos="927100" algn="l"/>
                <a:tab pos="927735" algn="l"/>
              </a:tabLst>
            </a:pPr>
            <a:r>
              <a:rPr sz="2800" i="1" spc="-7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800" spc="-70" dirty="0">
                <a:solidFill>
                  <a:srgbClr val="FFFFFF"/>
                </a:solidFill>
                <a:latin typeface="Arial"/>
                <a:cs typeface="Arial"/>
              </a:rPr>
              <a:t>(Marla) </a:t>
            </a:r>
            <a:r>
              <a:rPr sz="2800" spc="-27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800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(Marla)</a:t>
            </a:r>
            <a:endParaRPr sz="2800" dirty="0">
              <a:latin typeface="Carlito"/>
              <a:cs typeface="Carlito"/>
            </a:endParaRPr>
          </a:p>
          <a:p>
            <a:pPr marL="927100" indent="-915035">
              <a:lnSpc>
                <a:spcPct val="100000"/>
              </a:lnSpc>
              <a:spcBef>
                <a:spcPts val="660"/>
              </a:spcBef>
              <a:buFont typeface="Carlito"/>
              <a:buAutoNum type="arabicPeriod" startAt="2"/>
              <a:tabLst>
                <a:tab pos="927100" algn="l"/>
                <a:tab pos="927735" algn="l"/>
              </a:tabLst>
            </a:pPr>
            <a:r>
              <a:rPr sz="2800" i="1" spc="-1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(Marla)</a:t>
            </a:r>
            <a:endParaRPr sz="2800" dirty="0">
              <a:latin typeface="Carlito"/>
              <a:cs typeface="Carlito"/>
            </a:endParaRPr>
          </a:p>
          <a:p>
            <a:pPr marL="927100" indent="-915035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SzPct val="87500"/>
              <a:buFont typeface="Carlito"/>
              <a:buAutoNum type="arabicPeriod" startAt="2"/>
              <a:tabLst>
                <a:tab pos="927100" algn="l"/>
                <a:tab pos="927735" algn="l"/>
              </a:tabLst>
            </a:pPr>
            <a:r>
              <a:rPr sz="3200" i="1" spc="-5" dirty="0">
                <a:solidFill>
                  <a:srgbClr val="FF9999"/>
                </a:solidFill>
                <a:latin typeface="Carlito"/>
                <a:cs typeface="Carlito"/>
              </a:rPr>
              <a:t>C</a:t>
            </a:r>
            <a:r>
              <a:rPr sz="3200" spc="-5" dirty="0">
                <a:solidFill>
                  <a:srgbClr val="FF9999"/>
                </a:solidFill>
                <a:latin typeface="Carlito"/>
                <a:cs typeface="Carlito"/>
              </a:rPr>
              <a:t>(Marla)</a:t>
            </a:r>
            <a:endParaRPr sz="32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6965" y="3841809"/>
            <a:ext cx="3400425" cy="3055324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Premise</a:t>
            </a:r>
            <a:endParaRPr sz="2800" dirty="0">
              <a:latin typeface="Carlito"/>
              <a:cs typeface="Carlito"/>
            </a:endParaRPr>
          </a:p>
          <a:p>
            <a:pPr marL="12700" marR="26670">
              <a:lnSpc>
                <a:spcPts val="4020"/>
              </a:lnSpc>
              <a:spcBef>
                <a:spcPts val="235"/>
              </a:spcBef>
            </a:pP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Universal instantiation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(1) 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Premise</a:t>
            </a:r>
            <a:endParaRPr sz="2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Modus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ponens </a:t>
            </a:r>
            <a:r>
              <a:rPr sz="2800" spc="-20" dirty="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sz="2800" dirty="0">
                <a:solidFill>
                  <a:srgbClr val="FFFFFF"/>
                </a:solidFill>
                <a:latin typeface="Carlito"/>
                <a:cs typeface="Carlito"/>
              </a:rPr>
              <a:t>(2)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2800" spc="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(3)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1865629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1540" y="2233147"/>
            <a:ext cx="8569643" cy="2173672"/>
          </a:xfrm>
          <a:prstGeom prst="rect">
            <a:avLst/>
          </a:prstGeom>
        </p:spPr>
        <p:txBody>
          <a:bodyPr vert="horz" wrap="square" lIns="0" tIns="171450" rIns="0" bIns="0" rtlCol="0">
            <a:spAutoFit/>
          </a:bodyPr>
          <a:lstStyle/>
          <a:p>
            <a:pPr marL="12700" marR="5080" indent="1043940">
              <a:lnSpc>
                <a:spcPts val="5190"/>
              </a:lnSpc>
              <a:spcBef>
                <a:spcPts val="1350"/>
              </a:spcBef>
            </a:pPr>
            <a:r>
              <a:rPr sz="5400" spc="-5" dirty="0"/>
              <a:t>Combining </a:t>
            </a:r>
            <a:r>
              <a:rPr sz="5400" dirty="0"/>
              <a:t>Rules of </a:t>
            </a:r>
            <a:r>
              <a:rPr sz="5400" spc="-25" dirty="0"/>
              <a:t>Inference </a:t>
            </a:r>
            <a:r>
              <a:rPr sz="5400" spc="-30" dirty="0"/>
              <a:t>for  </a:t>
            </a:r>
            <a:r>
              <a:rPr sz="5400" spc="-5" dirty="0"/>
              <a:t>Propositions </a:t>
            </a:r>
            <a:r>
              <a:rPr sz="5400" dirty="0"/>
              <a:t>and </a:t>
            </a:r>
            <a:r>
              <a:rPr sz="5400" spc="-5" dirty="0"/>
              <a:t>Quantified</a:t>
            </a:r>
            <a:r>
              <a:rPr sz="5400" spc="-65" dirty="0"/>
              <a:t> </a:t>
            </a:r>
            <a:r>
              <a:rPr sz="5400" spc="-25" dirty="0"/>
              <a:t>Statements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9770811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7704" y="1664801"/>
            <a:ext cx="6594158" cy="5522024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800" b="1" spc="-15" dirty="0">
                <a:solidFill>
                  <a:srgbClr val="FF9999"/>
                </a:solidFill>
                <a:latin typeface="Carlito"/>
                <a:cs typeface="Carlito"/>
              </a:rPr>
              <a:t>Universal </a:t>
            </a:r>
            <a:r>
              <a:rPr sz="2800" b="1" spc="-5" dirty="0">
                <a:solidFill>
                  <a:srgbClr val="FF9999"/>
                </a:solidFill>
                <a:latin typeface="Carlito"/>
                <a:cs typeface="Carlito"/>
              </a:rPr>
              <a:t>Modus</a:t>
            </a:r>
            <a:r>
              <a:rPr sz="2800" b="1" spc="35" dirty="0">
                <a:solidFill>
                  <a:srgbClr val="FF9999"/>
                </a:solidFill>
                <a:latin typeface="Carlito"/>
                <a:cs typeface="Carlito"/>
              </a:rPr>
              <a:t> </a:t>
            </a:r>
            <a:r>
              <a:rPr sz="2800" b="1" spc="-15" dirty="0">
                <a:solidFill>
                  <a:srgbClr val="FF9999"/>
                </a:solidFill>
                <a:latin typeface="Carlito"/>
                <a:cs typeface="Carlito"/>
              </a:rPr>
              <a:t>Ponens</a:t>
            </a:r>
            <a:endParaRPr sz="2800" dirty="0">
              <a:latin typeface="Carlito"/>
              <a:cs typeface="Carlito"/>
            </a:endParaRPr>
          </a:p>
          <a:p>
            <a:pPr marL="1250315">
              <a:lnSpc>
                <a:spcPct val="100000"/>
              </a:lnSpc>
              <a:spcBef>
                <a:spcPts val="700"/>
              </a:spcBef>
            </a:pPr>
            <a:r>
              <a:rPr sz="2800" spc="-180" dirty="0">
                <a:solidFill>
                  <a:srgbClr val="FFFFFF"/>
                </a:solidFill>
                <a:latin typeface="DejaVu Sans"/>
                <a:cs typeface="DejaVu Sans"/>
              </a:rPr>
              <a:t>∀</a:t>
            </a:r>
            <a:r>
              <a:rPr sz="2800" spc="-180" dirty="0">
                <a:solidFill>
                  <a:srgbClr val="FFFFFF"/>
                </a:solidFill>
                <a:latin typeface="Arial"/>
                <a:cs typeface="Arial"/>
              </a:rPr>
              <a:t>x(P(x) </a:t>
            </a:r>
            <a:r>
              <a:rPr sz="2800" spc="-27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8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Q(x))</a:t>
            </a:r>
            <a:endParaRPr sz="2800" dirty="0">
              <a:latin typeface="Arial"/>
              <a:cs typeface="Arial"/>
            </a:endParaRPr>
          </a:p>
          <a:p>
            <a:pPr marL="1250315">
              <a:lnSpc>
                <a:spcPct val="100000"/>
              </a:lnSpc>
              <a:spcBef>
                <a:spcPts val="635"/>
              </a:spcBef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P(a),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where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 is a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particular element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in the</a:t>
            </a:r>
            <a:r>
              <a:rPr sz="2800" spc="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domain</a:t>
            </a:r>
            <a:endParaRPr sz="2800" dirty="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  <a:spcBef>
                <a:spcPts val="685"/>
              </a:spcBef>
            </a:pPr>
            <a:r>
              <a:rPr sz="2800" spc="-180" dirty="0">
                <a:solidFill>
                  <a:srgbClr val="FFFFFF"/>
                </a:solidFill>
                <a:latin typeface="DejaVu Sans"/>
                <a:cs typeface="DejaVu Sans"/>
              </a:rPr>
              <a:t>∴</a:t>
            </a:r>
            <a:r>
              <a:rPr sz="2800" spc="-27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Q(a)</a:t>
            </a:r>
            <a:endParaRPr sz="2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800" b="1" spc="-15" dirty="0">
                <a:solidFill>
                  <a:srgbClr val="FF9999"/>
                </a:solidFill>
                <a:latin typeface="Carlito"/>
                <a:cs typeface="Carlito"/>
              </a:rPr>
              <a:t>Universal </a:t>
            </a:r>
            <a:r>
              <a:rPr sz="2800" b="1" spc="-10" dirty="0">
                <a:solidFill>
                  <a:srgbClr val="FF9999"/>
                </a:solidFill>
                <a:latin typeface="Carlito"/>
                <a:cs typeface="Carlito"/>
              </a:rPr>
              <a:t>Modus</a:t>
            </a:r>
            <a:r>
              <a:rPr sz="2800" b="1" spc="35" dirty="0">
                <a:solidFill>
                  <a:srgbClr val="FF9999"/>
                </a:solidFill>
                <a:latin typeface="Carlito"/>
                <a:cs typeface="Carlito"/>
              </a:rPr>
              <a:t> </a:t>
            </a:r>
            <a:r>
              <a:rPr sz="2800" b="1" spc="-45" dirty="0">
                <a:solidFill>
                  <a:srgbClr val="FF9999"/>
                </a:solidFill>
                <a:latin typeface="Carlito"/>
                <a:cs typeface="Carlito"/>
              </a:rPr>
              <a:t>Tollens</a:t>
            </a:r>
            <a:endParaRPr sz="2800" dirty="0">
              <a:latin typeface="Carlito"/>
              <a:cs typeface="Carlito"/>
            </a:endParaRPr>
          </a:p>
          <a:p>
            <a:pPr marL="1250315">
              <a:lnSpc>
                <a:spcPct val="100000"/>
              </a:lnSpc>
              <a:spcBef>
                <a:spcPts val="685"/>
              </a:spcBef>
            </a:pPr>
            <a:r>
              <a:rPr sz="2800" spc="-180" dirty="0">
                <a:solidFill>
                  <a:srgbClr val="FFFFFF"/>
                </a:solidFill>
                <a:latin typeface="DejaVu Sans"/>
                <a:cs typeface="DejaVu Sans"/>
              </a:rPr>
              <a:t>∀</a:t>
            </a:r>
            <a:r>
              <a:rPr sz="2800" spc="-180" dirty="0">
                <a:solidFill>
                  <a:srgbClr val="FFFFFF"/>
                </a:solidFill>
                <a:latin typeface="Arial"/>
                <a:cs typeface="Arial"/>
              </a:rPr>
              <a:t>x(P(x) </a:t>
            </a:r>
            <a:r>
              <a:rPr sz="2800" spc="-270" dirty="0">
                <a:solidFill>
                  <a:srgbClr val="FFFFFF"/>
                </a:solidFill>
                <a:latin typeface="Arial"/>
                <a:cs typeface="Arial"/>
              </a:rPr>
              <a:t>→</a:t>
            </a:r>
            <a:r>
              <a:rPr sz="2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Arial"/>
                <a:cs typeface="Arial"/>
              </a:rPr>
              <a:t>Q(x))</a:t>
            </a:r>
            <a:endParaRPr sz="2800" dirty="0">
              <a:latin typeface="Arial"/>
              <a:cs typeface="Arial"/>
            </a:endParaRPr>
          </a:p>
          <a:p>
            <a:pPr marL="1250315">
              <a:lnSpc>
                <a:spcPct val="100000"/>
              </a:lnSpc>
              <a:spcBef>
                <a:spcPts val="650"/>
              </a:spcBef>
            </a:pP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¬Q(a), </a:t>
            </a:r>
            <a:r>
              <a:rPr sz="2800" spc="-15" dirty="0">
                <a:solidFill>
                  <a:srgbClr val="FFFFFF"/>
                </a:solidFill>
                <a:latin typeface="Carlito"/>
                <a:cs typeface="Carlito"/>
              </a:rPr>
              <a:t>where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a is a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particular element </a:t>
            </a:r>
            <a:r>
              <a:rPr sz="2800" spc="-5" dirty="0">
                <a:solidFill>
                  <a:srgbClr val="FFFFFF"/>
                </a:solidFill>
                <a:latin typeface="Carlito"/>
                <a:cs typeface="Carlito"/>
              </a:rPr>
              <a:t>in the</a:t>
            </a:r>
            <a:r>
              <a:rPr sz="2800" spc="1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domain</a:t>
            </a:r>
            <a:endParaRPr sz="2800" dirty="0">
              <a:latin typeface="Carlito"/>
              <a:cs typeface="Carlito"/>
            </a:endParaRPr>
          </a:p>
          <a:p>
            <a:pPr marL="927100">
              <a:lnSpc>
                <a:spcPct val="100000"/>
              </a:lnSpc>
              <a:spcBef>
                <a:spcPts val="685"/>
              </a:spcBef>
            </a:pPr>
            <a:r>
              <a:rPr sz="2800" spc="-180" dirty="0">
                <a:solidFill>
                  <a:srgbClr val="FFFFFF"/>
                </a:solidFill>
                <a:latin typeface="DejaVu Sans"/>
                <a:cs typeface="DejaVu Sans"/>
              </a:rPr>
              <a:t>∴</a:t>
            </a:r>
            <a:r>
              <a:rPr sz="2800" spc="-27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rlito"/>
                <a:cs typeface="Carlito"/>
              </a:rPr>
              <a:t>¬P(a)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52194" y="3299459"/>
            <a:ext cx="5621655" cy="0"/>
          </a:xfrm>
          <a:custGeom>
            <a:avLst/>
            <a:gdLst/>
            <a:ahLst/>
            <a:cxnLst/>
            <a:rect l="l" t="t" r="r" b="b"/>
            <a:pathLst>
              <a:path w="7495540">
                <a:moveTo>
                  <a:pt x="0" y="0"/>
                </a:moveTo>
                <a:lnTo>
                  <a:pt x="7495539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52195" y="5847588"/>
            <a:ext cx="5827394" cy="0"/>
          </a:xfrm>
          <a:custGeom>
            <a:avLst/>
            <a:gdLst/>
            <a:ahLst/>
            <a:cxnLst/>
            <a:rect l="l" t="t" r="r" b="b"/>
            <a:pathLst>
              <a:path w="7769859">
                <a:moveTo>
                  <a:pt x="0" y="0"/>
                </a:moveTo>
                <a:lnTo>
                  <a:pt x="7769859" y="0"/>
                </a:lnTo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148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="" xmlns:a16="http://schemas.microsoft.com/office/drawing/2014/main" id="{26865018-E203-46F7-92BB-EE411B29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3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="" xmlns:a16="http://schemas.microsoft.com/office/drawing/2014/main" id="{798E5ADB-6A0E-4D50-9A39-46F51DD8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66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>
            <a:extLst>
              <a:ext uri="{FF2B5EF4-FFF2-40B4-BE49-F238E27FC236}">
                <a16:creationId xmlns="" xmlns:a16="http://schemas.microsoft.com/office/drawing/2014/main" id="{79DE0B1B-7125-4BC9-8437-3567110FC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227" y="1146314"/>
            <a:ext cx="6748669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32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</a:p>
          <a:p>
            <a:endParaRPr lang="en-US" alt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Translate this sentence into a logical expressions.</a:t>
            </a: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“If a person is female and is a parent, then she is someone’s mother.”</a:t>
            </a: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F(x) is “x is female”, 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P(x) is “x is someone’s parent”,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M(</a:t>
            </a:r>
            <a:r>
              <a:rPr lang="en-US" alt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“x is the mother of y”</a:t>
            </a:r>
          </a:p>
        </p:txBody>
      </p:sp>
      <p:graphicFrame>
        <p:nvGraphicFramePr>
          <p:cNvPr id="3" name="Object 13">
            <a:extLst>
              <a:ext uri="{FF2B5EF4-FFF2-40B4-BE49-F238E27FC236}">
                <a16:creationId xmlns="" xmlns:a16="http://schemas.microsoft.com/office/drawing/2014/main" id="{EBF0F3C5-9669-461F-A44E-A9B95B0B3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3263408"/>
              </p:ext>
            </p:extLst>
          </p:nvPr>
        </p:nvGraphicFramePr>
        <p:xfrm>
          <a:off x="2799521" y="5032515"/>
          <a:ext cx="2990850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3" imgW="1955520" imgH="203040" progId="Equation.3">
                  <p:embed/>
                </p:oleObj>
              </mc:Choice>
              <mc:Fallback>
                <p:oleObj name="Equation" r:id="rId3" imgW="19555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9521" y="5032515"/>
                        <a:ext cx="2990850" cy="41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1332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E5C8541-F641-4C53-973C-FF5F9E2D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4427" cy="67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920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undry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oundry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oundry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8</TotalTime>
  <Words>1180</Words>
  <Application>Microsoft Office PowerPoint</Application>
  <PresentationFormat>On-screen Show (4:3)</PresentationFormat>
  <Paragraphs>243</Paragraphs>
  <Slides>54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Foundry</vt:lpstr>
      <vt:lpstr>Equation</vt:lpstr>
      <vt:lpstr>ASSIGNMENT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Literals</vt:lpstr>
      <vt:lpstr>Clauses</vt:lpstr>
      <vt:lpstr>PowerPoint Presentation</vt:lpstr>
      <vt:lpstr>Conjunctive Normal Form (CNF)</vt:lpstr>
      <vt:lpstr>Conversion to CNF </vt:lpstr>
      <vt:lpstr>Conversion to CNF Basic Tautologies </vt:lpstr>
      <vt:lpstr>Example # 01  Conversion to CNF of     A↔(B∨C)</vt:lpstr>
      <vt:lpstr>PowerPoint Presentation</vt:lpstr>
      <vt:lpstr>PowerPoint Presentation</vt:lpstr>
      <vt:lpstr>Functionally Complete</vt:lpstr>
      <vt:lpstr>Are (p(pq)) and (p  q) equivalent?</vt:lpstr>
      <vt:lpstr>Are (p(pq)) and (p  q) equivalent?</vt:lpstr>
      <vt:lpstr>PowerPoint Presentation</vt:lpstr>
      <vt:lpstr>PowerPoint Presentation</vt:lpstr>
      <vt:lpstr>Disjunctive Normal Form</vt:lpstr>
      <vt:lpstr>Truth Table</vt:lpstr>
      <vt:lpstr>Method to construct DNF</vt:lpstr>
      <vt:lpstr>How to find the DNF of (p Ú q)®Ør </vt:lpstr>
      <vt:lpstr>PowerPoint Presentation</vt:lpstr>
      <vt:lpstr>Resolution</vt:lpstr>
      <vt:lpstr>PowerPoint Presentation</vt:lpstr>
      <vt:lpstr>PowerPoint Presentation</vt:lpstr>
      <vt:lpstr>PowerPoint Presentation</vt:lpstr>
      <vt:lpstr>PowerPoint Presentation</vt:lpstr>
      <vt:lpstr>Universal Instantiation (UI)</vt:lpstr>
      <vt:lpstr>Universal Generalization (UG)</vt:lpstr>
      <vt:lpstr>Existential Instantiation (EI)</vt:lpstr>
      <vt:lpstr>Existential Generalization (EG)</vt:lpstr>
      <vt:lpstr>Example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Combining Rules of Inference for  Propositions and Quantified Statements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</dc:title>
  <dc:creator>R.C</dc:creator>
  <cp:lastModifiedBy>R.C</cp:lastModifiedBy>
  <cp:revision>2</cp:revision>
  <dcterms:created xsi:type="dcterms:W3CDTF">2021-09-16T18:14:12Z</dcterms:created>
  <dcterms:modified xsi:type="dcterms:W3CDTF">2021-09-16T18:23:34Z</dcterms:modified>
</cp:coreProperties>
</file>